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sldIdLst>
    <p:sldId id="256" r:id="rId2"/>
    <p:sldId id="257" r:id="rId3"/>
    <p:sldId id="258" r:id="rId4"/>
    <p:sldId id="259" r:id="rId5"/>
    <p:sldId id="261" r:id="rId6"/>
    <p:sldId id="260" r:id="rId7"/>
    <p:sldId id="304" r:id="rId8"/>
    <p:sldId id="263" r:id="rId9"/>
    <p:sldId id="264" r:id="rId10"/>
    <p:sldId id="268" r:id="rId11"/>
    <p:sldId id="305" r:id="rId12"/>
    <p:sldId id="270" r:id="rId13"/>
    <p:sldId id="269" r:id="rId14"/>
    <p:sldId id="265" r:id="rId15"/>
    <p:sldId id="266" r:id="rId16"/>
    <p:sldId id="267" r:id="rId17"/>
    <p:sldId id="271" r:id="rId18"/>
    <p:sldId id="272" r:id="rId19"/>
    <p:sldId id="273" r:id="rId20"/>
    <p:sldId id="274" r:id="rId21"/>
    <p:sldId id="275" r:id="rId22"/>
    <p:sldId id="306" r:id="rId23"/>
    <p:sldId id="276" r:id="rId24"/>
    <p:sldId id="277" r:id="rId25"/>
    <p:sldId id="278" r:id="rId26"/>
    <p:sldId id="279" r:id="rId27"/>
    <p:sldId id="280" r:id="rId28"/>
    <p:sldId id="281" r:id="rId29"/>
    <p:sldId id="282" r:id="rId30"/>
    <p:sldId id="284" r:id="rId31"/>
    <p:sldId id="283" r:id="rId32"/>
    <p:sldId id="285" r:id="rId33"/>
    <p:sldId id="286" r:id="rId34"/>
    <p:sldId id="293"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67B78-081E-4C23-85AE-2AE548F78B7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A5E275D3-90EB-4EEB-8CA5-A7755959F5EF}">
      <dgm:prSet phldrT="[Text]"/>
      <dgm:spPr/>
      <dgm:t>
        <a:bodyPr/>
        <a:lstStyle/>
        <a:p>
          <a:r>
            <a:rPr lang="en-US" dirty="0">
              <a:solidFill>
                <a:schemeClr val="tx1"/>
              </a:solidFill>
            </a:rPr>
            <a:t>For</a:t>
          </a:r>
        </a:p>
        <a:p>
          <a:r>
            <a:rPr lang="en-US" dirty="0">
              <a:solidFill>
                <a:schemeClr val="tx1"/>
              </a:solidFill>
            </a:rPr>
            <a:t>Occurs when teachers use inferences about student progress to inform their teaching</a:t>
          </a:r>
        </a:p>
      </dgm:t>
    </dgm:pt>
    <dgm:pt modelId="{1EF78C47-74A0-47F8-8BFD-91E5C8DB71AC}" type="parTrans" cxnId="{2FD04760-9F41-40A2-9756-EC7712E5CFA6}">
      <dgm:prSet/>
      <dgm:spPr/>
      <dgm:t>
        <a:bodyPr/>
        <a:lstStyle/>
        <a:p>
          <a:endParaRPr lang="en-US"/>
        </a:p>
      </dgm:t>
    </dgm:pt>
    <dgm:pt modelId="{3BDFD842-A6B3-47AB-8D6C-A23958B4F469}" type="sibTrans" cxnId="{2FD04760-9F41-40A2-9756-EC7712E5CFA6}">
      <dgm:prSet/>
      <dgm:spPr/>
      <dgm:t>
        <a:bodyPr/>
        <a:lstStyle/>
        <a:p>
          <a:endParaRPr lang="en-US"/>
        </a:p>
      </dgm:t>
    </dgm:pt>
    <dgm:pt modelId="{096B7A1E-226A-41A2-BEB2-DB3BBC55D879}">
      <dgm:prSet phldrT="[Text]"/>
      <dgm:spPr/>
      <dgm:t>
        <a:bodyPr/>
        <a:lstStyle/>
        <a:p>
          <a:r>
            <a:rPr lang="en-US" dirty="0">
              <a:solidFill>
                <a:schemeClr val="tx1"/>
              </a:solidFill>
            </a:rPr>
            <a:t>As</a:t>
          </a:r>
        </a:p>
        <a:p>
          <a:r>
            <a:rPr lang="en-US" dirty="0">
              <a:solidFill>
                <a:schemeClr val="tx1"/>
              </a:solidFill>
            </a:rPr>
            <a:t>Occurs when students reflect on &amp; monitor their progress to inform their future learning goals</a:t>
          </a:r>
        </a:p>
      </dgm:t>
    </dgm:pt>
    <dgm:pt modelId="{88677E4B-669E-4122-8C9F-0B5890D2E609}" type="parTrans" cxnId="{E799C1B5-CA95-4826-BB2F-70C6D106840C}">
      <dgm:prSet/>
      <dgm:spPr/>
      <dgm:t>
        <a:bodyPr/>
        <a:lstStyle/>
        <a:p>
          <a:endParaRPr lang="en-US"/>
        </a:p>
      </dgm:t>
    </dgm:pt>
    <dgm:pt modelId="{8D980CB3-D721-455B-A305-6EB2A2695430}" type="sibTrans" cxnId="{E799C1B5-CA95-4826-BB2F-70C6D106840C}">
      <dgm:prSet/>
      <dgm:spPr/>
      <dgm:t>
        <a:bodyPr/>
        <a:lstStyle/>
        <a:p>
          <a:endParaRPr lang="en-US"/>
        </a:p>
      </dgm:t>
    </dgm:pt>
    <dgm:pt modelId="{D56750F0-9BE9-4960-92D4-C9FC9187177A}">
      <dgm:prSet phldrT="[Text]"/>
      <dgm:spPr/>
      <dgm:t>
        <a:bodyPr/>
        <a:lstStyle/>
        <a:p>
          <a:r>
            <a:rPr lang="en-US" dirty="0">
              <a:solidFill>
                <a:schemeClr val="tx1"/>
              </a:solidFill>
            </a:rPr>
            <a:t>Of</a:t>
          </a:r>
        </a:p>
        <a:p>
          <a:r>
            <a:rPr lang="en-US" dirty="0">
              <a:solidFill>
                <a:schemeClr val="tx1"/>
              </a:solidFill>
            </a:rPr>
            <a:t>Occurs when teachers use evidence of student learning to make </a:t>
          </a:r>
          <a:r>
            <a:rPr lang="en-US" dirty="0" err="1">
              <a:solidFill>
                <a:schemeClr val="tx1"/>
              </a:solidFill>
            </a:rPr>
            <a:t>judgements</a:t>
          </a:r>
          <a:r>
            <a:rPr lang="en-US" dirty="0">
              <a:solidFill>
                <a:schemeClr val="tx1"/>
              </a:solidFill>
            </a:rPr>
            <a:t> on student achievement against goals and standards</a:t>
          </a:r>
        </a:p>
      </dgm:t>
    </dgm:pt>
    <dgm:pt modelId="{86DDD667-D26D-4F60-9FB9-3C6F9DDD3950}" type="parTrans" cxnId="{9FDD4FE3-A5DD-4408-B15E-7F6139D99E3A}">
      <dgm:prSet/>
      <dgm:spPr/>
      <dgm:t>
        <a:bodyPr/>
        <a:lstStyle/>
        <a:p>
          <a:endParaRPr lang="en-US"/>
        </a:p>
      </dgm:t>
    </dgm:pt>
    <dgm:pt modelId="{C66C9724-24A8-4C44-9CC2-78DD410C4F94}" type="sibTrans" cxnId="{9FDD4FE3-A5DD-4408-B15E-7F6139D99E3A}">
      <dgm:prSet/>
      <dgm:spPr/>
      <dgm:t>
        <a:bodyPr/>
        <a:lstStyle/>
        <a:p>
          <a:endParaRPr lang="en-US"/>
        </a:p>
      </dgm:t>
    </dgm:pt>
    <dgm:pt modelId="{4B2399E7-27E7-438F-A7B6-0033E5462A64}" type="pres">
      <dgm:prSet presAssocID="{BEA67B78-081E-4C23-85AE-2AE548F78B7D}" presName="diagram" presStyleCnt="0">
        <dgm:presLayoutVars>
          <dgm:dir/>
          <dgm:resizeHandles val="exact"/>
        </dgm:presLayoutVars>
      </dgm:prSet>
      <dgm:spPr/>
    </dgm:pt>
    <dgm:pt modelId="{5CF7EB1A-B88C-4333-A61A-7E68B7DCE77A}" type="pres">
      <dgm:prSet presAssocID="{A5E275D3-90EB-4EEB-8CA5-A7755959F5EF}" presName="node" presStyleLbl="node1" presStyleIdx="0" presStyleCnt="3">
        <dgm:presLayoutVars>
          <dgm:bulletEnabled val="1"/>
        </dgm:presLayoutVars>
      </dgm:prSet>
      <dgm:spPr/>
    </dgm:pt>
    <dgm:pt modelId="{B7C9AAF3-A99C-4E01-8976-1CB93CE0763C}" type="pres">
      <dgm:prSet presAssocID="{3BDFD842-A6B3-47AB-8D6C-A23958B4F469}" presName="sibTrans" presStyleCnt="0"/>
      <dgm:spPr/>
    </dgm:pt>
    <dgm:pt modelId="{8976790B-4870-49EE-83E6-68C665C9CF5A}" type="pres">
      <dgm:prSet presAssocID="{096B7A1E-226A-41A2-BEB2-DB3BBC55D879}" presName="node" presStyleLbl="node1" presStyleIdx="1" presStyleCnt="3">
        <dgm:presLayoutVars>
          <dgm:bulletEnabled val="1"/>
        </dgm:presLayoutVars>
      </dgm:prSet>
      <dgm:spPr/>
    </dgm:pt>
    <dgm:pt modelId="{E7853A45-C404-4CA5-B143-A5A3BE6C42AE}" type="pres">
      <dgm:prSet presAssocID="{8D980CB3-D721-455B-A305-6EB2A2695430}" presName="sibTrans" presStyleCnt="0"/>
      <dgm:spPr/>
    </dgm:pt>
    <dgm:pt modelId="{D8417563-BCE0-47CB-BDF1-FBC6391F520E}" type="pres">
      <dgm:prSet presAssocID="{D56750F0-9BE9-4960-92D4-C9FC9187177A}" presName="node" presStyleLbl="node1" presStyleIdx="2" presStyleCnt="3">
        <dgm:presLayoutVars>
          <dgm:bulletEnabled val="1"/>
        </dgm:presLayoutVars>
      </dgm:prSet>
      <dgm:spPr/>
    </dgm:pt>
  </dgm:ptLst>
  <dgm:cxnLst>
    <dgm:cxn modelId="{3E59A91D-8385-404E-8A70-E738B80C2B1C}" type="presOf" srcId="{A5E275D3-90EB-4EEB-8CA5-A7755959F5EF}" destId="{5CF7EB1A-B88C-4333-A61A-7E68B7DCE77A}" srcOrd="0" destOrd="0" presId="urn:microsoft.com/office/officeart/2005/8/layout/default#1"/>
    <dgm:cxn modelId="{4409B33F-D2D6-4C01-B3DF-D9F6659CAD93}" type="presOf" srcId="{BEA67B78-081E-4C23-85AE-2AE548F78B7D}" destId="{4B2399E7-27E7-438F-A7B6-0033E5462A64}" srcOrd="0" destOrd="0" presId="urn:microsoft.com/office/officeart/2005/8/layout/default#1"/>
    <dgm:cxn modelId="{2FD04760-9F41-40A2-9756-EC7712E5CFA6}" srcId="{BEA67B78-081E-4C23-85AE-2AE548F78B7D}" destId="{A5E275D3-90EB-4EEB-8CA5-A7755959F5EF}" srcOrd="0" destOrd="0" parTransId="{1EF78C47-74A0-47F8-8BFD-91E5C8DB71AC}" sibTransId="{3BDFD842-A6B3-47AB-8D6C-A23958B4F469}"/>
    <dgm:cxn modelId="{F976B870-E502-4940-BBFE-11B2D74AE731}" type="presOf" srcId="{D56750F0-9BE9-4960-92D4-C9FC9187177A}" destId="{D8417563-BCE0-47CB-BDF1-FBC6391F520E}" srcOrd="0" destOrd="0" presId="urn:microsoft.com/office/officeart/2005/8/layout/default#1"/>
    <dgm:cxn modelId="{E799C1B5-CA95-4826-BB2F-70C6D106840C}" srcId="{BEA67B78-081E-4C23-85AE-2AE548F78B7D}" destId="{096B7A1E-226A-41A2-BEB2-DB3BBC55D879}" srcOrd="1" destOrd="0" parTransId="{88677E4B-669E-4122-8C9F-0B5890D2E609}" sibTransId="{8D980CB3-D721-455B-A305-6EB2A2695430}"/>
    <dgm:cxn modelId="{1778FDDE-3E00-4097-B754-CD298E42A01F}" type="presOf" srcId="{096B7A1E-226A-41A2-BEB2-DB3BBC55D879}" destId="{8976790B-4870-49EE-83E6-68C665C9CF5A}" srcOrd="0" destOrd="0" presId="urn:microsoft.com/office/officeart/2005/8/layout/default#1"/>
    <dgm:cxn modelId="{9FDD4FE3-A5DD-4408-B15E-7F6139D99E3A}" srcId="{BEA67B78-081E-4C23-85AE-2AE548F78B7D}" destId="{D56750F0-9BE9-4960-92D4-C9FC9187177A}" srcOrd="2" destOrd="0" parTransId="{86DDD667-D26D-4F60-9FB9-3C6F9DDD3950}" sibTransId="{C66C9724-24A8-4C44-9CC2-78DD410C4F94}"/>
    <dgm:cxn modelId="{DF910A88-85FD-4187-91ED-C53173E3C6BB}" type="presParOf" srcId="{4B2399E7-27E7-438F-A7B6-0033E5462A64}" destId="{5CF7EB1A-B88C-4333-A61A-7E68B7DCE77A}" srcOrd="0" destOrd="0" presId="urn:microsoft.com/office/officeart/2005/8/layout/default#1"/>
    <dgm:cxn modelId="{FBA60662-660C-46A5-AED5-369FD0ACC87E}" type="presParOf" srcId="{4B2399E7-27E7-438F-A7B6-0033E5462A64}" destId="{B7C9AAF3-A99C-4E01-8976-1CB93CE0763C}" srcOrd="1" destOrd="0" presId="urn:microsoft.com/office/officeart/2005/8/layout/default#1"/>
    <dgm:cxn modelId="{A6DBC566-6846-4817-8A66-1FD9BC3FF7DC}" type="presParOf" srcId="{4B2399E7-27E7-438F-A7B6-0033E5462A64}" destId="{8976790B-4870-49EE-83E6-68C665C9CF5A}" srcOrd="2" destOrd="0" presId="urn:microsoft.com/office/officeart/2005/8/layout/default#1"/>
    <dgm:cxn modelId="{538B9255-4AB1-4175-A24F-A3DF0F2F6A8D}" type="presParOf" srcId="{4B2399E7-27E7-438F-A7B6-0033E5462A64}" destId="{E7853A45-C404-4CA5-B143-A5A3BE6C42AE}" srcOrd="3" destOrd="0" presId="urn:microsoft.com/office/officeart/2005/8/layout/default#1"/>
    <dgm:cxn modelId="{67F19B38-E883-4592-BBF9-9D92E7624962}" type="presParOf" srcId="{4B2399E7-27E7-438F-A7B6-0033E5462A64}" destId="{D8417563-BCE0-47CB-BDF1-FBC6391F520E}"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7EB1A-B88C-4333-A61A-7E68B7DCE77A}">
      <dsp:nvSpPr>
        <dsp:cNvPr id="0" name=""/>
        <dsp:cNvSpPr/>
      </dsp:nvSpPr>
      <dsp:spPr>
        <a:xfrm>
          <a:off x="995" y="104257"/>
          <a:ext cx="3881623" cy="2328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For</a:t>
          </a:r>
        </a:p>
        <a:p>
          <a:pPr marL="0" lvl="0" indent="0" algn="ctr" defTabSz="1022350">
            <a:lnSpc>
              <a:spcPct val="90000"/>
            </a:lnSpc>
            <a:spcBef>
              <a:spcPct val="0"/>
            </a:spcBef>
            <a:spcAft>
              <a:spcPct val="35000"/>
            </a:spcAft>
            <a:buNone/>
          </a:pPr>
          <a:r>
            <a:rPr lang="en-US" sz="2300" kern="1200" dirty="0">
              <a:solidFill>
                <a:schemeClr val="tx1"/>
              </a:solidFill>
            </a:rPr>
            <a:t>Occurs when teachers use inferences about student progress to inform their teaching</a:t>
          </a:r>
        </a:p>
      </dsp:txBody>
      <dsp:txXfrm>
        <a:off x="995" y="104257"/>
        <a:ext cx="3881623" cy="2328974"/>
      </dsp:txXfrm>
    </dsp:sp>
    <dsp:sp modelId="{8976790B-4870-49EE-83E6-68C665C9CF5A}">
      <dsp:nvSpPr>
        <dsp:cNvPr id="0" name=""/>
        <dsp:cNvSpPr/>
      </dsp:nvSpPr>
      <dsp:spPr>
        <a:xfrm>
          <a:off x="4270781" y="104257"/>
          <a:ext cx="3881623" cy="2328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As</a:t>
          </a:r>
        </a:p>
        <a:p>
          <a:pPr marL="0" lvl="0" indent="0" algn="ctr" defTabSz="1022350">
            <a:lnSpc>
              <a:spcPct val="90000"/>
            </a:lnSpc>
            <a:spcBef>
              <a:spcPct val="0"/>
            </a:spcBef>
            <a:spcAft>
              <a:spcPct val="35000"/>
            </a:spcAft>
            <a:buNone/>
          </a:pPr>
          <a:r>
            <a:rPr lang="en-US" sz="2300" kern="1200" dirty="0">
              <a:solidFill>
                <a:schemeClr val="tx1"/>
              </a:solidFill>
            </a:rPr>
            <a:t>Occurs when students reflect on &amp; monitor their progress to inform their future learning goals</a:t>
          </a:r>
        </a:p>
      </dsp:txBody>
      <dsp:txXfrm>
        <a:off x="4270781" y="104257"/>
        <a:ext cx="3881623" cy="2328974"/>
      </dsp:txXfrm>
    </dsp:sp>
    <dsp:sp modelId="{D8417563-BCE0-47CB-BDF1-FBC6391F520E}">
      <dsp:nvSpPr>
        <dsp:cNvPr id="0" name=""/>
        <dsp:cNvSpPr/>
      </dsp:nvSpPr>
      <dsp:spPr>
        <a:xfrm>
          <a:off x="2135888" y="2821393"/>
          <a:ext cx="3881623" cy="2328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Of</a:t>
          </a:r>
        </a:p>
        <a:p>
          <a:pPr marL="0" lvl="0" indent="0" algn="ctr" defTabSz="1022350">
            <a:lnSpc>
              <a:spcPct val="90000"/>
            </a:lnSpc>
            <a:spcBef>
              <a:spcPct val="0"/>
            </a:spcBef>
            <a:spcAft>
              <a:spcPct val="35000"/>
            </a:spcAft>
            <a:buNone/>
          </a:pPr>
          <a:r>
            <a:rPr lang="en-US" sz="2300" kern="1200" dirty="0">
              <a:solidFill>
                <a:schemeClr val="tx1"/>
              </a:solidFill>
            </a:rPr>
            <a:t>Occurs when teachers use evidence of student learning to make </a:t>
          </a:r>
          <a:r>
            <a:rPr lang="en-US" sz="2300" kern="1200" dirty="0" err="1">
              <a:solidFill>
                <a:schemeClr val="tx1"/>
              </a:solidFill>
            </a:rPr>
            <a:t>judgements</a:t>
          </a:r>
          <a:r>
            <a:rPr lang="en-US" sz="2300" kern="1200" dirty="0">
              <a:solidFill>
                <a:schemeClr val="tx1"/>
              </a:solidFill>
            </a:rPr>
            <a:t> on student achievement against goals and standards</a:t>
          </a:r>
        </a:p>
      </dsp:txBody>
      <dsp:txXfrm>
        <a:off x="2135888" y="2821393"/>
        <a:ext cx="3881623" cy="23289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8/2/2020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spd="med">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gif"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gif"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gif"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gi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gif"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36712"/>
            <a:ext cx="7086600" cy="2952328"/>
          </a:xfrm>
        </p:spPr>
        <p:txBody>
          <a:bodyPr>
            <a:noAutofit/>
          </a:bodyPr>
          <a:lstStyle/>
          <a:p>
            <a:r>
              <a:rPr lang="en-US" sz="5400" dirty="0">
                <a:ln w="18000">
                  <a:solidFill>
                    <a:srgbClr val="FF0000"/>
                  </a:solidFill>
                  <a:prstDash val="solid"/>
                  <a:miter lim="800000"/>
                </a:ln>
                <a:solidFill>
                  <a:srgbClr val="FFC000"/>
                </a:solidFill>
                <a:effectLst>
                  <a:outerShdw blurRad="25500" dist="23000" dir="7020000" algn="tl">
                    <a:srgbClr val="000000">
                      <a:alpha val="50000"/>
                    </a:srgbClr>
                  </a:outerShdw>
                </a:effectLst>
              </a:rPr>
              <a:t>Assessment for learning</a:t>
            </a:r>
            <a:br>
              <a:rPr lang="en-US" sz="5400" dirty="0">
                <a:ln w="18000">
                  <a:solidFill>
                    <a:srgbClr val="FF0000"/>
                  </a:solidFill>
                  <a:prstDash val="solid"/>
                  <a:miter lim="800000"/>
                </a:ln>
                <a:solidFill>
                  <a:srgbClr val="FFC000"/>
                </a:solidFill>
                <a:effectLst>
                  <a:outerShdw blurRad="25500" dist="23000" dir="7020000" algn="tl">
                    <a:srgbClr val="000000">
                      <a:alpha val="50000"/>
                    </a:srgbClr>
                  </a:outerShdw>
                </a:effectLst>
              </a:rPr>
            </a:br>
            <a:r>
              <a:rPr lang="en-US" sz="5400" dirty="0">
                <a:ln w="18000">
                  <a:solidFill>
                    <a:srgbClr val="7030A0"/>
                  </a:solidFill>
                  <a:prstDash val="solid"/>
                  <a:miter lim="800000"/>
                </a:ln>
                <a:solidFill>
                  <a:srgbClr val="FF0000"/>
                </a:solidFill>
                <a:effectLst>
                  <a:outerShdw blurRad="25500" dist="23000" dir="7020000" algn="tl">
                    <a:srgbClr val="000000">
                      <a:alpha val="50000"/>
                    </a:srgbClr>
                  </a:outerShdw>
                </a:effectLst>
              </a:rPr>
              <a:t>Unit -1 </a:t>
            </a:r>
            <a:br>
              <a:rPr lang="en-US" sz="5400" dirty="0">
                <a:ln w="18000">
                  <a:solidFill>
                    <a:srgbClr val="7030A0"/>
                  </a:solidFill>
                  <a:prstDash val="solid"/>
                  <a:miter lim="800000"/>
                </a:ln>
                <a:solidFill>
                  <a:srgbClr val="FF0000"/>
                </a:solidFill>
                <a:effectLst>
                  <a:outerShdw blurRad="25500" dist="23000" dir="7020000" algn="tl">
                    <a:srgbClr val="000000">
                      <a:alpha val="50000"/>
                    </a:srgbClr>
                  </a:outerShdw>
                </a:effectLst>
              </a:rPr>
            </a:br>
            <a:r>
              <a:rPr lang="en-US" sz="5400" dirty="0">
                <a:ln w="18000">
                  <a:solidFill>
                    <a:srgbClr val="7030A0"/>
                  </a:solidFill>
                  <a:prstDash val="solid"/>
                  <a:miter lim="800000"/>
                </a:ln>
                <a:solidFill>
                  <a:srgbClr val="FF0000"/>
                </a:solidFill>
                <a:effectLst>
                  <a:outerShdw blurRad="25500" dist="23000" dir="7020000" algn="tl">
                    <a:srgbClr val="000000">
                      <a:alpha val="50000"/>
                    </a:srgbClr>
                  </a:outerShdw>
                </a:effectLst>
              </a:rPr>
              <a:t>Basics of Assessment</a:t>
            </a:r>
            <a:br>
              <a:rPr lang="en-US" sz="5400" dirty="0">
                <a:ln w="18000">
                  <a:solidFill>
                    <a:srgbClr val="7030A0"/>
                  </a:solidFill>
                  <a:prstDash val="solid"/>
                  <a:miter lim="800000"/>
                </a:ln>
                <a:solidFill>
                  <a:srgbClr val="FF0000"/>
                </a:solidFill>
                <a:effectLst>
                  <a:outerShdw blurRad="25500" dist="23000" dir="7020000" algn="tl">
                    <a:srgbClr val="000000">
                      <a:alpha val="50000"/>
                    </a:srgbClr>
                  </a:outerShdw>
                </a:effectLst>
              </a:rPr>
            </a:br>
            <a:endParaRPr lang="en-US" sz="5400" dirty="0">
              <a:ln w="18000">
                <a:solidFill>
                  <a:srgbClr val="FF0000"/>
                </a:solidFill>
                <a:prstDash val="solid"/>
                <a:miter lim="800000"/>
              </a:ln>
              <a:solidFill>
                <a:srgbClr val="FFC000"/>
              </a:solid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a:xfrm>
            <a:off x="2667000" y="3810000"/>
            <a:ext cx="6369496" cy="2355304"/>
          </a:xfrm>
        </p:spPr>
        <p:txBody>
          <a:bodyPr>
            <a:normAutofit fontScale="92500" lnSpcReduction="10000"/>
          </a:bodyPr>
          <a:lstStyle/>
          <a:p>
            <a:endParaRPr lang="en-US" sz="2800" b="1" dirty="0">
              <a:ln w="18000">
                <a:solidFill>
                  <a:srgbClr val="7030A0"/>
                </a:solidFill>
                <a:prstDash val="solid"/>
                <a:miter lim="800000"/>
              </a:ln>
              <a:solidFill>
                <a:srgbClr val="FF0000"/>
              </a:solidFill>
              <a:effectLst>
                <a:outerShdw blurRad="25500" dist="23000" dir="7020000" algn="tl">
                  <a:srgbClr val="000000">
                    <a:alpha val="50000"/>
                  </a:srgbClr>
                </a:outerShdw>
              </a:effectLst>
            </a:endParaRPr>
          </a:p>
          <a:p>
            <a:r>
              <a:rPr lang="en-US" sz="4500" dirty="0">
                <a:ln w="18000">
                  <a:solidFill>
                    <a:srgbClr val="FF0000"/>
                  </a:solidFill>
                  <a:prstDash val="solid"/>
                  <a:miter lim="800000"/>
                </a:ln>
                <a:solidFill>
                  <a:srgbClr val="FFC000"/>
                </a:solidFill>
                <a:effectLst>
                  <a:outerShdw blurRad="25500" dist="23000" dir="7020000" algn="tl">
                    <a:srgbClr val="000000">
                      <a:alpha val="50000"/>
                    </a:srgbClr>
                  </a:outerShdw>
                </a:effectLst>
              </a:rPr>
              <a:t>By</a:t>
            </a:r>
            <a:br>
              <a:rPr lang="en-US" sz="4500" dirty="0">
                <a:ln w="18000">
                  <a:solidFill>
                    <a:srgbClr val="FF0000"/>
                  </a:solidFill>
                  <a:prstDash val="solid"/>
                  <a:miter lim="800000"/>
                </a:ln>
                <a:solidFill>
                  <a:srgbClr val="FFC000"/>
                </a:solidFill>
                <a:effectLst>
                  <a:outerShdw blurRad="25500" dist="23000" dir="7020000" algn="tl">
                    <a:srgbClr val="000000">
                      <a:alpha val="50000"/>
                    </a:srgbClr>
                  </a:outerShdw>
                </a:effectLst>
              </a:rPr>
            </a:br>
            <a:r>
              <a:rPr lang="en-US" sz="2900" dirty="0">
                <a:ln w="18000">
                  <a:solidFill>
                    <a:srgbClr val="FF0000"/>
                  </a:solidFill>
                  <a:prstDash val="solid"/>
                  <a:miter lim="800000"/>
                </a:ln>
                <a:solidFill>
                  <a:srgbClr val="FFC000"/>
                </a:solidFill>
                <a:effectLst>
                  <a:outerShdw blurRad="25500" dist="23000" dir="7020000" algn="tl">
                    <a:srgbClr val="000000">
                      <a:alpha val="50000"/>
                    </a:srgbClr>
                  </a:outerShdw>
                </a:effectLst>
              </a:rPr>
              <a:t>Dr. N. </a:t>
            </a:r>
            <a:r>
              <a:rPr lang="en-US" sz="2900" dirty="0" err="1">
                <a:ln w="18000">
                  <a:solidFill>
                    <a:srgbClr val="FF0000"/>
                  </a:solidFill>
                  <a:prstDash val="solid"/>
                  <a:miter lim="800000"/>
                </a:ln>
                <a:solidFill>
                  <a:srgbClr val="FFC000"/>
                </a:solidFill>
                <a:effectLst>
                  <a:outerShdw blurRad="25500" dist="23000" dir="7020000" algn="tl">
                    <a:srgbClr val="000000">
                      <a:alpha val="50000"/>
                    </a:srgbClr>
                  </a:outerShdw>
                </a:effectLst>
              </a:rPr>
              <a:t>Mahendiran,Ph.D</a:t>
            </a:r>
            <a:r>
              <a:rPr lang="en-US" sz="2900" dirty="0">
                <a:ln w="18000">
                  <a:solidFill>
                    <a:srgbClr val="FF0000"/>
                  </a:solidFill>
                  <a:prstDash val="solid"/>
                  <a:miter lim="800000"/>
                </a:ln>
                <a:solidFill>
                  <a:srgbClr val="FFC000"/>
                </a:solidFill>
                <a:effectLst>
                  <a:outerShdw blurRad="25500" dist="23000" dir="7020000" algn="tl">
                    <a:srgbClr val="000000">
                      <a:alpha val="50000"/>
                    </a:srgbClr>
                  </a:outerShdw>
                </a:effectLst>
              </a:rPr>
              <a:t>.,</a:t>
            </a:r>
            <a:br>
              <a:rPr lang="en-US" sz="2900" dirty="0">
                <a:ln w="18000">
                  <a:solidFill>
                    <a:srgbClr val="FF0000"/>
                  </a:solidFill>
                  <a:prstDash val="solid"/>
                  <a:miter lim="800000"/>
                </a:ln>
                <a:solidFill>
                  <a:srgbClr val="FFC000"/>
                </a:solidFill>
                <a:effectLst>
                  <a:outerShdw blurRad="25500" dist="23000" dir="7020000" algn="tl">
                    <a:srgbClr val="000000">
                      <a:alpha val="50000"/>
                    </a:srgbClr>
                  </a:outerShdw>
                </a:effectLst>
              </a:rPr>
            </a:br>
            <a:r>
              <a:rPr lang="en-US" sz="2900" dirty="0">
                <a:ln w="18000">
                  <a:solidFill>
                    <a:srgbClr val="FF0000"/>
                  </a:solidFill>
                  <a:prstDash val="solid"/>
                  <a:miter lim="800000"/>
                </a:ln>
                <a:solidFill>
                  <a:srgbClr val="FFC000"/>
                </a:solidFill>
                <a:effectLst>
                  <a:outerShdw blurRad="25500" dist="23000" dir="7020000" algn="tl">
                    <a:srgbClr val="000000">
                      <a:alpha val="50000"/>
                    </a:srgbClr>
                  </a:outerShdw>
                </a:effectLst>
              </a:rPr>
              <a:t>Assistant Professor,</a:t>
            </a:r>
            <a:br>
              <a:rPr lang="en-US" sz="2900" dirty="0">
                <a:ln w="18000">
                  <a:solidFill>
                    <a:srgbClr val="FF0000"/>
                  </a:solidFill>
                  <a:prstDash val="solid"/>
                  <a:miter lim="800000"/>
                </a:ln>
                <a:solidFill>
                  <a:srgbClr val="FFC000"/>
                </a:solidFill>
                <a:effectLst>
                  <a:outerShdw blurRad="25500" dist="23000" dir="7020000" algn="tl">
                    <a:srgbClr val="000000">
                      <a:alpha val="50000"/>
                    </a:srgbClr>
                  </a:outerShdw>
                </a:effectLst>
              </a:rPr>
            </a:br>
            <a:r>
              <a:rPr lang="en-US" sz="2900" dirty="0">
                <a:ln w="18000">
                  <a:solidFill>
                    <a:srgbClr val="FF0000"/>
                  </a:solidFill>
                  <a:prstDash val="solid"/>
                  <a:miter lim="800000"/>
                </a:ln>
                <a:solidFill>
                  <a:srgbClr val="FFC000"/>
                </a:solidFill>
                <a:effectLst>
                  <a:outerShdw blurRad="25500" dist="23000" dir="7020000" algn="tl">
                    <a:srgbClr val="000000">
                      <a:alpha val="50000"/>
                    </a:srgbClr>
                  </a:outerShdw>
                </a:effectLst>
              </a:rPr>
              <a:t>Jaya College of Education</a:t>
            </a:r>
            <a:r>
              <a:rPr lang="en-US" sz="3200" dirty="0">
                <a:ln w="18000">
                  <a:solidFill>
                    <a:srgbClr val="FF0000"/>
                  </a:solidFill>
                  <a:prstDash val="solid"/>
                  <a:miter lim="800000"/>
                </a:ln>
                <a:solidFill>
                  <a:srgbClr val="FFC000"/>
                </a:solidFill>
                <a:effectLst>
                  <a:outerShdw blurRad="25500" dist="23000" dir="7020000" algn="tl">
                    <a:srgbClr val="000000">
                      <a:alpha val="50000"/>
                    </a:srgbClr>
                  </a:outerShdw>
                </a:effectLst>
              </a:rPr>
              <a:t>,</a:t>
            </a:r>
            <a:endParaRPr lang="en-US" sz="3200" b="1" dirty="0">
              <a:ln w="18000">
                <a:solidFill>
                  <a:srgbClr val="7030A0"/>
                </a:solidFill>
                <a:prstDash val="solid"/>
                <a:miter lim="800000"/>
              </a:ln>
              <a:solidFill>
                <a:srgbClr val="FF0000"/>
              </a:solidFill>
              <a:effectLst>
                <a:outerShdw blurRad="25500" dist="23000" dir="7020000" algn="tl">
                  <a:srgbClr val="000000">
                    <a:alpha val="50000"/>
                  </a:srgbClr>
                </a:outerShdw>
              </a:effectLst>
            </a:endParaRPr>
          </a:p>
        </p:txBody>
      </p:sp>
      <p:pic>
        <p:nvPicPr>
          <p:cNvPr id="1026" name="Picture 2" descr="C:\Users\Admin\Desktop\educational assessment.gif"/>
          <p:cNvPicPr>
            <a:picLocks noChangeAspect="1" noChangeArrowheads="1" noCrop="1"/>
          </p:cNvPicPr>
          <p:nvPr/>
        </p:nvPicPr>
        <p:blipFill>
          <a:blip r:embed="rId2"/>
          <a:srcRect/>
          <a:stretch>
            <a:fillRect/>
          </a:stretch>
        </p:blipFill>
        <p:spPr bwMode="auto">
          <a:xfrm>
            <a:off x="357158" y="4143380"/>
            <a:ext cx="4101042" cy="2362200"/>
          </a:xfrm>
          <a:prstGeom prst="rect">
            <a:avLst/>
          </a:prstGeom>
          <a:noFill/>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53400" cy="533400"/>
          </a:xfrm>
        </p:spPr>
        <p:txBody>
          <a:bodyPr>
            <a:normAutofit fontScale="90000"/>
          </a:bodyPr>
          <a:lstStyle/>
          <a:p>
            <a:pPr algn="ctr"/>
            <a:r>
              <a:rPr lang="en-US" b="1" dirty="0"/>
              <a:t>Evaluation</a:t>
            </a:r>
          </a:p>
        </p:txBody>
      </p:sp>
      <p:sp>
        <p:nvSpPr>
          <p:cNvPr id="3" name="Content Placeholder 2"/>
          <p:cNvSpPr>
            <a:spLocks noGrp="1"/>
          </p:cNvSpPr>
          <p:nvPr>
            <p:ph idx="1"/>
          </p:nvPr>
        </p:nvSpPr>
        <p:spPr>
          <a:xfrm>
            <a:off x="457200" y="1752600"/>
            <a:ext cx="8001000" cy="3581400"/>
          </a:xfrm>
        </p:spPr>
        <p:txBody>
          <a:bodyPr>
            <a:normAutofit/>
          </a:bodyPr>
          <a:lstStyle/>
          <a:p>
            <a:r>
              <a:rPr lang="en-US" dirty="0"/>
              <a:t>Quantitative description of pupils’ achievement+ Qualitative description of pupils’ abilities+ Value </a:t>
            </a:r>
            <a:r>
              <a:rPr lang="en-US" dirty="0" err="1"/>
              <a:t>judgements</a:t>
            </a:r>
            <a:r>
              <a:rPr lang="en-US" dirty="0"/>
              <a:t> about achievements &amp; abilities</a:t>
            </a:r>
          </a:p>
        </p:txBody>
      </p:sp>
      <p:pic>
        <p:nvPicPr>
          <p:cNvPr id="9218" name="Picture 2" descr="C:\Users\Admin\Desktop\evaluation1.gif"/>
          <p:cNvPicPr>
            <a:picLocks noChangeAspect="1" noChangeArrowheads="1" noCrop="1"/>
          </p:cNvPicPr>
          <p:nvPr/>
        </p:nvPicPr>
        <p:blipFill>
          <a:blip r:embed="rId2"/>
          <a:srcRect/>
          <a:stretch>
            <a:fillRect/>
          </a:stretch>
        </p:blipFill>
        <p:spPr bwMode="auto">
          <a:xfrm>
            <a:off x="2000232" y="3214686"/>
            <a:ext cx="3835400" cy="3124200"/>
          </a:xfrm>
          <a:prstGeom prst="rect">
            <a:avLst/>
          </a:prstGeom>
          <a:noFill/>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5867400" cy="1219200"/>
          </a:xfrm>
        </p:spPr>
        <p:txBody>
          <a:bodyPr>
            <a:normAutofit fontScale="90000"/>
          </a:bodyPr>
          <a:lstStyle/>
          <a:p>
            <a:pPr algn="ctr"/>
            <a:r>
              <a:rPr lang="en-US" b="1" dirty="0"/>
              <a:t>Principles of Evaluation</a:t>
            </a:r>
          </a:p>
        </p:txBody>
      </p:sp>
      <p:sp>
        <p:nvSpPr>
          <p:cNvPr id="3" name="Content Placeholder 2"/>
          <p:cNvSpPr>
            <a:spLocks noGrp="1"/>
          </p:cNvSpPr>
          <p:nvPr>
            <p:ph idx="1"/>
          </p:nvPr>
        </p:nvSpPr>
        <p:spPr>
          <a:xfrm>
            <a:off x="0" y="2057400"/>
            <a:ext cx="8763000" cy="4187952"/>
          </a:xfrm>
        </p:spPr>
        <p:txBody>
          <a:bodyPr>
            <a:normAutofit lnSpcReduction="10000"/>
          </a:bodyPr>
          <a:lstStyle/>
          <a:p>
            <a:pPr lvl="2"/>
            <a:r>
              <a:rPr lang="en-US" sz="2400" dirty="0"/>
              <a:t>Comprehensive</a:t>
            </a:r>
          </a:p>
          <a:p>
            <a:pPr lvl="2"/>
            <a:r>
              <a:rPr lang="en-US" sz="2400" dirty="0"/>
              <a:t>Cooperative</a:t>
            </a:r>
          </a:p>
          <a:p>
            <a:pPr lvl="2"/>
            <a:r>
              <a:rPr lang="en-US" sz="2400" dirty="0"/>
              <a:t>Used Judiciously</a:t>
            </a:r>
          </a:p>
          <a:p>
            <a:pPr lvl="2"/>
            <a:r>
              <a:rPr lang="en-US" sz="2400" dirty="0"/>
              <a:t>Continuous &amp; integral part of the teaching-learning process</a:t>
            </a:r>
          </a:p>
          <a:p>
            <a:pPr lvl="2"/>
            <a:r>
              <a:rPr lang="en-US" sz="2400" dirty="0"/>
              <a:t>Evaluation is forward looking process which provides guidelines for future improvement</a:t>
            </a:r>
          </a:p>
          <a:p>
            <a:pPr lvl="2"/>
            <a:r>
              <a:rPr lang="en-US" sz="2400" dirty="0"/>
              <a:t>Expertise is required in selection &amp; construction of evaluation tools, its administration &amp; analysis</a:t>
            </a:r>
          </a:p>
          <a:p>
            <a:pPr lvl="2"/>
            <a:r>
              <a:rPr lang="en-US" sz="2400" dirty="0"/>
              <a:t>Evaluation goes simultaneously with planning of educational programme</a:t>
            </a:r>
          </a:p>
          <a:p>
            <a:endParaRPr lang="en-US" dirty="0"/>
          </a:p>
        </p:txBody>
      </p:sp>
      <p:pic>
        <p:nvPicPr>
          <p:cNvPr id="10242" name="Picture 2" descr="C:\Users\Admin\Desktop\evaluation (1).jpg"/>
          <p:cNvPicPr>
            <a:picLocks noChangeAspect="1" noChangeArrowheads="1"/>
          </p:cNvPicPr>
          <p:nvPr/>
        </p:nvPicPr>
        <p:blipFill>
          <a:blip r:embed="rId2"/>
          <a:srcRect/>
          <a:stretch>
            <a:fillRect/>
          </a:stretch>
        </p:blipFill>
        <p:spPr bwMode="auto">
          <a:xfrm>
            <a:off x="5880617" y="0"/>
            <a:ext cx="3263383" cy="3048000"/>
          </a:xfrm>
          <a:prstGeom prst="rect">
            <a:avLst/>
          </a:prstGeom>
          <a:noFill/>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371600" y="3429000"/>
            <a:ext cx="5867400"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Evaluation</a:t>
            </a:r>
          </a:p>
        </p:txBody>
      </p:sp>
      <p:sp>
        <p:nvSpPr>
          <p:cNvPr id="10" name="Oval 9"/>
          <p:cNvSpPr/>
          <p:nvPr/>
        </p:nvSpPr>
        <p:spPr>
          <a:xfrm>
            <a:off x="2209800" y="3733800"/>
            <a:ext cx="43434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Assessment</a:t>
            </a:r>
          </a:p>
        </p:txBody>
      </p:sp>
      <p:sp>
        <p:nvSpPr>
          <p:cNvPr id="2" name="Title 1"/>
          <p:cNvSpPr>
            <a:spLocks noGrp="1"/>
          </p:cNvSpPr>
          <p:nvPr>
            <p:ph type="title"/>
          </p:nvPr>
        </p:nvSpPr>
        <p:spPr>
          <a:xfrm>
            <a:off x="0" y="0"/>
            <a:ext cx="9144000" cy="1556792"/>
          </a:xfrm>
        </p:spPr>
        <p:txBody>
          <a:bodyPr>
            <a:normAutofit fontScale="90000"/>
          </a:bodyPr>
          <a:lstStyle/>
          <a:p>
            <a:pPr algn="ctr"/>
            <a:r>
              <a:rPr lang="en-US" b="1" dirty="0"/>
              <a:t>Relationship between Measurement &amp; Evaluation</a:t>
            </a:r>
          </a:p>
        </p:txBody>
      </p:sp>
      <p:sp>
        <p:nvSpPr>
          <p:cNvPr id="3" name="Content Placeholder 2"/>
          <p:cNvSpPr>
            <a:spLocks noGrp="1"/>
          </p:cNvSpPr>
          <p:nvPr>
            <p:ph idx="1"/>
          </p:nvPr>
        </p:nvSpPr>
        <p:spPr>
          <a:xfrm>
            <a:off x="0" y="1628800"/>
            <a:ext cx="8892480" cy="5076800"/>
          </a:xfrm>
        </p:spPr>
        <p:txBody>
          <a:bodyPr/>
          <a:lstStyle/>
          <a:p>
            <a:pPr algn="just"/>
            <a:r>
              <a:rPr lang="en-US" dirty="0"/>
              <a:t>Evaluation goes beyond measurement in judging the desirability</a:t>
            </a:r>
          </a:p>
          <a:p>
            <a:pPr algn="just"/>
            <a:r>
              <a:rPr lang="en-US" dirty="0"/>
              <a:t>Evaluation is not only quantitative but also qualitative &amp; includes value </a:t>
            </a:r>
            <a:r>
              <a:rPr lang="en-US" dirty="0" err="1"/>
              <a:t>judgements</a:t>
            </a:r>
            <a:endParaRPr lang="en-US" dirty="0"/>
          </a:p>
          <a:p>
            <a:endParaRPr lang="en-US" dirty="0"/>
          </a:p>
          <a:p>
            <a:endParaRPr lang="en-US" dirty="0"/>
          </a:p>
          <a:p>
            <a:endParaRPr lang="en-US" dirty="0"/>
          </a:p>
          <a:p>
            <a:endParaRPr lang="en-US" dirty="0"/>
          </a:p>
          <a:p>
            <a:pPr>
              <a:buNone/>
            </a:pPr>
            <a:r>
              <a:rPr lang="en-US" dirty="0">
                <a:solidFill>
                  <a:srgbClr val="002060"/>
                </a:solidFill>
              </a:rPr>
              <a:t>					</a:t>
            </a:r>
          </a:p>
        </p:txBody>
      </p:sp>
      <p:sp>
        <p:nvSpPr>
          <p:cNvPr id="9" name="Oval 8"/>
          <p:cNvSpPr/>
          <p:nvPr/>
        </p:nvSpPr>
        <p:spPr>
          <a:xfrm>
            <a:off x="2971800" y="4114800"/>
            <a:ext cx="2590800" cy="1219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Measurement</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fontScale="90000"/>
          </a:bodyPr>
          <a:lstStyle/>
          <a:p>
            <a:pPr algn="ctr"/>
            <a:r>
              <a:rPr lang="en-US" b="1" dirty="0"/>
              <a:t>Relationship between Measurement &amp; Evaluation</a:t>
            </a:r>
          </a:p>
        </p:txBody>
      </p:sp>
      <p:sp>
        <p:nvSpPr>
          <p:cNvPr id="3" name="Content Placeholder 2"/>
          <p:cNvSpPr>
            <a:spLocks noGrp="1"/>
          </p:cNvSpPr>
          <p:nvPr>
            <p:ph idx="1"/>
          </p:nvPr>
        </p:nvSpPr>
        <p:spPr>
          <a:xfrm>
            <a:off x="228600" y="1600200"/>
            <a:ext cx="8458200" cy="4873752"/>
          </a:xfrm>
        </p:spPr>
        <p:txBody>
          <a:bodyPr>
            <a:normAutofit/>
          </a:bodyPr>
          <a:lstStyle/>
          <a:p>
            <a:pPr algn="just"/>
            <a:r>
              <a:rPr lang="en-US" dirty="0"/>
              <a:t>Measurement describes a situation; evaluation judges its worth or value</a:t>
            </a:r>
          </a:p>
          <a:p>
            <a:pPr algn="just"/>
            <a:r>
              <a:rPr lang="en-US" dirty="0"/>
              <a:t>Evaluation is a continuous and comprehensive process; Integral part of education (pupil &amp; teacher are partners)</a:t>
            </a:r>
          </a:p>
          <a:p>
            <a:pPr algn="just"/>
            <a:r>
              <a:rPr lang="en-US" dirty="0"/>
              <a:t>Evaluation signifies a wider process of judging students’ progress; Measurement quantitative assessment of instructional outcomes</a:t>
            </a:r>
          </a:p>
          <a:p>
            <a:pPr algn="just"/>
            <a:r>
              <a:rPr lang="en-US" dirty="0"/>
              <a:t>Evaluation is integrated with the whole task of education &amp; not only with measurement &amp; examinations</a:t>
            </a:r>
          </a:p>
          <a:p>
            <a:pPr algn="just"/>
            <a:r>
              <a:rPr lang="en-US" dirty="0"/>
              <a:t>Measurement is only a tool to be used in evaluation</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7924800" cy="957282"/>
          </a:xfrm>
        </p:spPr>
        <p:txBody>
          <a:bodyPr>
            <a:normAutofit fontScale="90000"/>
          </a:bodyPr>
          <a:lstStyle/>
          <a:p>
            <a:pPr algn="ctr"/>
            <a:r>
              <a:rPr lang="en-US" b="1" dirty="0"/>
              <a:t>Comparison Chart</a:t>
            </a:r>
            <a:br>
              <a:rPr lang="en-US" b="1" dirty="0"/>
            </a:br>
            <a:endParaRPr lang="en-US" b="1" dirty="0"/>
          </a:p>
        </p:txBody>
      </p:sp>
      <p:graphicFrame>
        <p:nvGraphicFramePr>
          <p:cNvPr id="4" name="Table 3"/>
          <p:cNvGraphicFramePr>
            <a:graphicFrameLocks noGrp="1"/>
          </p:cNvGraphicFramePr>
          <p:nvPr/>
        </p:nvGraphicFramePr>
        <p:xfrm>
          <a:off x="457200" y="1295400"/>
          <a:ext cx="8153400" cy="4351537"/>
        </p:xfrm>
        <a:graphic>
          <a:graphicData uri="http://schemas.openxmlformats.org/drawingml/2006/table">
            <a:tbl>
              <a:tblPr firstRow="1" bandRow="1">
                <a:tableStyleId>{5C22544A-7EE6-4342-B048-85BDC9FD1C3A}</a:tableStyleId>
              </a:tblPr>
              <a:tblGrid>
                <a:gridCol w="2078318">
                  <a:extLst>
                    <a:ext uri="{9D8B030D-6E8A-4147-A177-3AD203B41FA5}">
                      <a16:colId xmlns:a16="http://schemas.microsoft.com/office/drawing/2014/main" val="20000"/>
                    </a:ext>
                  </a:extLst>
                </a:gridCol>
                <a:gridCol w="3037541">
                  <a:extLst>
                    <a:ext uri="{9D8B030D-6E8A-4147-A177-3AD203B41FA5}">
                      <a16:colId xmlns:a16="http://schemas.microsoft.com/office/drawing/2014/main" val="20001"/>
                    </a:ext>
                  </a:extLst>
                </a:gridCol>
                <a:gridCol w="3037541">
                  <a:extLst>
                    <a:ext uri="{9D8B030D-6E8A-4147-A177-3AD203B41FA5}">
                      <a16:colId xmlns:a16="http://schemas.microsoft.com/office/drawing/2014/main" val="20002"/>
                    </a:ext>
                  </a:extLst>
                </a:gridCol>
              </a:tblGrid>
              <a:tr h="838940">
                <a:tc>
                  <a:txBody>
                    <a:bodyPr/>
                    <a:lstStyle/>
                    <a:p>
                      <a:r>
                        <a:rPr lang="en-US" dirty="0">
                          <a:solidFill>
                            <a:schemeClr val="tx1"/>
                          </a:solidFill>
                        </a:rPr>
                        <a:t>BASIS FOR COMPARISON</a:t>
                      </a:r>
                    </a:p>
                  </a:txBody>
                  <a:tcPr/>
                </a:tc>
                <a:tc>
                  <a:txBody>
                    <a:bodyPr/>
                    <a:lstStyle/>
                    <a:p>
                      <a:r>
                        <a:rPr lang="en-US" dirty="0">
                          <a:solidFill>
                            <a:schemeClr val="tx1"/>
                          </a:solidFill>
                        </a:rPr>
                        <a:t>ASSESSMENT</a:t>
                      </a:r>
                    </a:p>
                  </a:txBody>
                  <a:tcPr/>
                </a:tc>
                <a:tc>
                  <a:txBody>
                    <a:bodyPr/>
                    <a:lstStyle/>
                    <a:p>
                      <a:r>
                        <a:rPr lang="en-US" dirty="0">
                          <a:solidFill>
                            <a:schemeClr val="tx1"/>
                          </a:solidFill>
                        </a:rPr>
                        <a:t>EVALUATION</a:t>
                      </a:r>
                    </a:p>
                  </a:txBody>
                  <a:tcPr/>
                </a:tc>
                <a:extLst>
                  <a:ext uri="{0D108BD9-81ED-4DB2-BD59-A6C34878D82A}">
                    <a16:rowId xmlns:a16="http://schemas.microsoft.com/office/drawing/2014/main" val="10000"/>
                  </a:ext>
                </a:extLst>
              </a:tr>
              <a:tr h="1828060">
                <a:tc>
                  <a:txBody>
                    <a:bodyPr/>
                    <a:lstStyle/>
                    <a:p>
                      <a:r>
                        <a:rPr lang="en-US" dirty="0"/>
                        <a:t>Meaning</a:t>
                      </a:r>
                    </a:p>
                  </a:txBody>
                  <a:tcPr/>
                </a:tc>
                <a:tc>
                  <a:txBody>
                    <a:bodyPr/>
                    <a:lstStyle/>
                    <a:p>
                      <a:r>
                        <a:rPr lang="en-US" dirty="0"/>
                        <a:t>Assessment is a process of collecting, reviewing and using data, for the purpose of improvement in the current performance.</a:t>
                      </a:r>
                    </a:p>
                  </a:txBody>
                  <a:tcPr/>
                </a:tc>
                <a:tc>
                  <a:txBody>
                    <a:bodyPr/>
                    <a:lstStyle/>
                    <a:p>
                      <a:r>
                        <a:rPr lang="en-US" dirty="0"/>
                        <a:t>Evaluation is described as an act of passing </a:t>
                      </a:r>
                      <a:r>
                        <a:rPr lang="en-US" dirty="0" err="1"/>
                        <a:t>judgement</a:t>
                      </a:r>
                      <a:r>
                        <a:rPr lang="en-US" dirty="0"/>
                        <a:t> on the basis of set of standards.</a:t>
                      </a:r>
                    </a:p>
                  </a:txBody>
                  <a:tcPr/>
                </a:tc>
                <a:extLst>
                  <a:ext uri="{0D108BD9-81ED-4DB2-BD59-A6C34878D82A}">
                    <a16:rowId xmlns:a16="http://schemas.microsoft.com/office/drawing/2014/main" val="10001"/>
                  </a:ext>
                </a:extLst>
              </a:tr>
              <a:tr h="486052">
                <a:tc>
                  <a:txBody>
                    <a:bodyPr/>
                    <a:lstStyle/>
                    <a:p>
                      <a:r>
                        <a:rPr lang="en-US" dirty="0"/>
                        <a:t>Nature</a:t>
                      </a:r>
                    </a:p>
                  </a:txBody>
                  <a:tcPr/>
                </a:tc>
                <a:tc>
                  <a:txBody>
                    <a:bodyPr/>
                    <a:lstStyle/>
                    <a:p>
                      <a:r>
                        <a:rPr lang="en-US" dirty="0"/>
                        <a:t>Diagnostic</a:t>
                      </a:r>
                    </a:p>
                  </a:txBody>
                  <a:tcPr/>
                </a:tc>
                <a:tc>
                  <a:txBody>
                    <a:bodyPr/>
                    <a:lstStyle/>
                    <a:p>
                      <a:r>
                        <a:rPr lang="en-US" dirty="0"/>
                        <a:t>Judgmental</a:t>
                      </a:r>
                    </a:p>
                  </a:txBody>
                  <a:tcPr/>
                </a:tc>
                <a:extLst>
                  <a:ext uri="{0D108BD9-81ED-4DB2-BD59-A6C34878D82A}">
                    <a16:rowId xmlns:a16="http://schemas.microsoft.com/office/drawing/2014/main" val="10002"/>
                  </a:ext>
                </a:extLst>
              </a:tr>
              <a:tr h="1198485">
                <a:tc>
                  <a:txBody>
                    <a:bodyPr/>
                    <a:lstStyle/>
                    <a:p>
                      <a:r>
                        <a:rPr lang="en-US" dirty="0"/>
                        <a:t>What it does?</a:t>
                      </a:r>
                    </a:p>
                  </a:txBody>
                  <a:tcPr/>
                </a:tc>
                <a:tc>
                  <a:txBody>
                    <a:bodyPr/>
                    <a:lstStyle/>
                    <a:p>
                      <a:r>
                        <a:rPr lang="en-US" dirty="0"/>
                        <a:t>Provides feedback on performance and areas of improvement.</a:t>
                      </a:r>
                    </a:p>
                  </a:txBody>
                  <a:tcPr/>
                </a:tc>
                <a:tc>
                  <a:txBody>
                    <a:bodyPr/>
                    <a:lstStyle/>
                    <a:p>
                      <a:r>
                        <a:rPr lang="en-US" dirty="0"/>
                        <a:t>Determines the extent to which objectives are achieved.</a:t>
                      </a:r>
                    </a:p>
                  </a:txBody>
                  <a:tcPr/>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Comparison Chart</a:t>
            </a:r>
            <a:br>
              <a:rPr lang="en-US" b="1" dirty="0"/>
            </a:br>
            <a:endParaRPr lang="en-US" b="1" dirty="0"/>
          </a:p>
        </p:txBody>
      </p:sp>
      <p:graphicFrame>
        <p:nvGraphicFramePr>
          <p:cNvPr id="4" name="Content Placeholder 3"/>
          <p:cNvGraphicFramePr>
            <a:graphicFrameLocks noGrp="1"/>
          </p:cNvGraphicFramePr>
          <p:nvPr>
            <p:ph idx="1"/>
          </p:nvPr>
        </p:nvGraphicFramePr>
        <p:xfrm>
          <a:off x="457200" y="1295401"/>
          <a:ext cx="8001000" cy="47244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882273">
                <a:tc>
                  <a:txBody>
                    <a:bodyPr/>
                    <a:lstStyle/>
                    <a:p>
                      <a:r>
                        <a:rPr lang="en-US" dirty="0">
                          <a:solidFill>
                            <a:schemeClr val="tx1"/>
                          </a:solidFill>
                        </a:rPr>
                        <a:t>BASIS FOR COMPARISON</a:t>
                      </a:r>
                    </a:p>
                  </a:txBody>
                  <a:tcPr/>
                </a:tc>
                <a:tc>
                  <a:txBody>
                    <a:bodyPr/>
                    <a:lstStyle/>
                    <a:p>
                      <a:r>
                        <a:rPr lang="en-US" dirty="0">
                          <a:solidFill>
                            <a:schemeClr val="tx1"/>
                          </a:solidFill>
                        </a:rPr>
                        <a:t>ASSESSMENT</a:t>
                      </a:r>
                    </a:p>
                  </a:txBody>
                  <a:tcPr/>
                </a:tc>
                <a:tc>
                  <a:txBody>
                    <a:bodyPr/>
                    <a:lstStyle/>
                    <a:p>
                      <a:r>
                        <a:rPr lang="en-US" dirty="0">
                          <a:solidFill>
                            <a:schemeClr val="tx1"/>
                          </a:solidFill>
                        </a:rPr>
                        <a:t>EVALUATION</a:t>
                      </a:r>
                    </a:p>
                  </a:txBody>
                  <a:tcPr/>
                </a:tc>
                <a:extLst>
                  <a:ext uri="{0D108BD9-81ED-4DB2-BD59-A6C34878D82A}">
                    <a16:rowId xmlns:a16="http://schemas.microsoft.com/office/drawing/2014/main" val="10000"/>
                  </a:ext>
                </a:extLst>
              </a:tr>
              <a:tr h="511158">
                <a:tc>
                  <a:txBody>
                    <a:bodyPr/>
                    <a:lstStyle/>
                    <a:p>
                      <a:r>
                        <a:rPr lang="en-US" dirty="0"/>
                        <a:t>Purpose</a:t>
                      </a:r>
                    </a:p>
                  </a:txBody>
                  <a:tcPr/>
                </a:tc>
                <a:tc>
                  <a:txBody>
                    <a:bodyPr/>
                    <a:lstStyle/>
                    <a:p>
                      <a:r>
                        <a:rPr lang="en-US" dirty="0"/>
                        <a:t>Formative</a:t>
                      </a:r>
                    </a:p>
                  </a:txBody>
                  <a:tcPr/>
                </a:tc>
                <a:tc>
                  <a:txBody>
                    <a:bodyPr/>
                    <a:lstStyle/>
                    <a:p>
                      <a:r>
                        <a:rPr lang="en-US" dirty="0"/>
                        <a:t>Summative</a:t>
                      </a:r>
                    </a:p>
                  </a:txBody>
                  <a:tcPr/>
                </a:tc>
                <a:extLst>
                  <a:ext uri="{0D108BD9-81ED-4DB2-BD59-A6C34878D82A}">
                    <a16:rowId xmlns:a16="http://schemas.microsoft.com/office/drawing/2014/main" val="10001"/>
                  </a:ext>
                </a:extLst>
              </a:tr>
              <a:tr h="511158">
                <a:tc>
                  <a:txBody>
                    <a:bodyPr/>
                    <a:lstStyle/>
                    <a:p>
                      <a:r>
                        <a:rPr lang="en-US" dirty="0"/>
                        <a:t>Orientation</a:t>
                      </a:r>
                    </a:p>
                  </a:txBody>
                  <a:tcPr/>
                </a:tc>
                <a:tc>
                  <a:txBody>
                    <a:bodyPr/>
                    <a:lstStyle/>
                    <a:p>
                      <a:r>
                        <a:rPr lang="en-US" dirty="0"/>
                        <a:t>Process Oriented</a:t>
                      </a:r>
                    </a:p>
                  </a:txBody>
                  <a:tcPr/>
                </a:tc>
                <a:tc>
                  <a:txBody>
                    <a:bodyPr/>
                    <a:lstStyle/>
                    <a:p>
                      <a:r>
                        <a:rPr lang="en-US" dirty="0"/>
                        <a:t>Product Oriented</a:t>
                      </a:r>
                    </a:p>
                  </a:txBody>
                  <a:tcPr/>
                </a:tc>
                <a:extLst>
                  <a:ext uri="{0D108BD9-81ED-4DB2-BD59-A6C34878D82A}">
                    <a16:rowId xmlns:a16="http://schemas.microsoft.com/office/drawing/2014/main" val="10002"/>
                  </a:ext>
                </a:extLst>
              </a:tr>
              <a:tr h="1260389">
                <a:tc>
                  <a:txBody>
                    <a:bodyPr/>
                    <a:lstStyle/>
                    <a:p>
                      <a:r>
                        <a:rPr lang="en-US" dirty="0"/>
                        <a:t>Feedback</a:t>
                      </a:r>
                    </a:p>
                  </a:txBody>
                  <a:tcPr/>
                </a:tc>
                <a:tc>
                  <a:txBody>
                    <a:bodyPr/>
                    <a:lstStyle/>
                    <a:p>
                      <a:r>
                        <a:rPr lang="en-US" dirty="0"/>
                        <a:t>Based on observation and positive &amp; negative points.</a:t>
                      </a:r>
                    </a:p>
                  </a:txBody>
                  <a:tcPr/>
                </a:tc>
                <a:tc>
                  <a:txBody>
                    <a:bodyPr/>
                    <a:lstStyle/>
                    <a:p>
                      <a:r>
                        <a:rPr lang="en-US" dirty="0"/>
                        <a:t>Based on the level of quality as per set standard.</a:t>
                      </a:r>
                    </a:p>
                  </a:txBody>
                  <a:tcPr/>
                </a:tc>
                <a:extLst>
                  <a:ext uri="{0D108BD9-81ED-4DB2-BD59-A6C34878D82A}">
                    <a16:rowId xmlns:a16="http://schemas.microsoft.com/office/drawing/2014/main" val="10003"/>
                  </a:ext>
                </a:extLst>
              </a:tr>
              <a:tr h="677149">
                <a:tc>
                  <a:txBody>
                    <a:bodyPr/>
                    <a:lstStyle/>
                    <a:p>
                      <a:r>
                        <a:rPr lang="en-US" dirty="0"/>
                        <a:t>Criteria</a:t>
                      </a:r>
                    </a:p>
                  </a:txBody>
                  <a:tcPr/>
                </a:tc>
                <a:tc>
                  <a:txBody>
                    <a:bodyPr/>
                    <a:lstStyle/>
                    <a:p>
                      <a:r>
                        <a:rPr lang="en-US" dirty="0"/>
                        <a:t>Set by both the parties jointly.</a:t>
                      </a:r>
                    </a:p>
                  </a:txBody>
                  <a:tcPr/>
                </a:tc>
                <a:tc>
                  <a:txBody>
                    <a:bodyPr/>
                    <a:lstStyle/>
                    <a:p>
                      <a:r>
                        <a:rPr lang="en-US" dirty="0"/>
                        <a:t>Set by the evaluator.</a:t>
                      </a:r>
                    </a:p>
                  </a:txBody>
                  <a:tcPr/>
                </a:tc>
                <a:extLst>
                  <a:ext uri="{0D108BD9-81ED-4DB2-BD59-A6C34878D82A}">
                    <a16:rowId xmlns:a16="http://schemas.microsoft.com/office/drawing/2014/main" val="10004"/>
                  </a:ext>
                </a:extLst>
              </a:tr>
              <a:tr h="882273">
                <a:tc>
                  <a:txBody>
                    <a:bodyPr/>
                    <a:lstStyle/>
                    <a:p>
                      <a:r>
                        <a:rPr lang="en-US" dirty="0"/>
                        <a:t>Measurement Standards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Absolute</a:t>
                      </a:r>
                    </a:p>
                  </a:txBody>
                  <a:tcPr/>
                </a:tc>
                <a:tc>
                  <a:txBody>
                    <a:bodyPr/>
                    <a:lstStyle/>
                    <a:p>
                      <a:r>
                        <a:rPr lang="en-US" dirty="0"/>
                        <a:t>Comparative</a:t>
                      </a:r>
                    </a:p>
                  </a:txBody>
                  <a:tcPr/>
                </a:tc>
                <a:extLst>
                  <a:ext uri="{0D108BD9-81ED-4DB2-BD59-A6C34878D82A}">
                    <a16:rowId xmlns:a16="http://schemas.microsoft.com/office/drawing/2014/main" val="10005"/>
                  </a:ext>
                </a:extLst>
              </a:tr>
            </a:tbl>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normAutofit fontScale="90000"/>
          </a:bodyPr>
          <a:lstStyle/>
          <a:p>
            <a:pPr algn="ctr"/>
            <a:r>
              <a:rPr lang="en-US" b="1" dirty="0"/>
              <a:t>Role of assessment in learning</a:t>
            </a:r>
          </a:p>
        </p:txBody>
      </p:sp>
      <p:sp>
        <p:nvSpPr>
          <p:cNvPr id="3" name="Content Placeholder 2"/>
          <p:cNvSpPr>
            <a:spLocks noGrp="1"/>
          </p:cNvSpPr>
          <p:nvPr>
            <p:ph idx="1"/>
          </p:nvPr>
        </p:nvSpPr>
        <p:spPr>
          <a:xfrm>
            <a:off x="762000" y="1066800"/>
            <a:ext cx="7772400" cy="5334000"/>
          </a:xfrm>
        </p:spPr>
        <p:txBody>
          <a:bodyPr>
            <a:normAutofit lnSpcReduction="10000"/>
          </a:bodyPr>
          <a:lstStyle/>
          <a:p>
            <a:r>
              <a:rPr lang="en-US" sz="2800" dirty="0"/>
              <a:t>Nature of assessment</a:t>
            </a:r>
          </a:p>
          <a:p>
            <a:pPr lvl="1"/>
            <a:r>
              <a:rPr lang="en-US" sz="2800" dirty="0"/>
              <a:t>Interconnected with curriculum &amp; instruction</a:t>
            </a:r>
          </a:p>
          <a:p>
            <a:pPr lvl="1"/>
            <a:r>
              <a:rPr lang="en-US" sz="2800" dirty="0"/>
              <a:t>Achievement of curriculum outcomes</a:t>
            </a:r>
          </a:p>
          <a:p>
            <a:pPr lvl="1"/>
            <a:r>
              <a:rPr lang="en-US" sz="2800" dirty="0"/>
              <a:t>Continuous monitoring of students’ learning</a:t>
            </a:r>
          </a:p>
          <a:p>
            <a:pPr lvl="1"/>
            <a:r>
              <a:rPr lang="en-US" sz="2800" dirty="0"/>
              <a:t>Student’s progress</a:t>
            </a:r>
          </a:p>
          <a:p>
            <a:pPr lvl="1"/>
            <a:r>
              <a:rPr lang="en-US" sz="2800" dirty="0"/>
              <a:t>Provides opportunities for close observation of students in the process of learning</a:t>
            </a:r>
          </a:p>
          <a:p>
            <a:pPr lvl="1"/>
            <a:r>
              <a:rPr lang="en-US" sz="2800" dirty="0"/>
              <a:t>Frequent feedback</a:t>
            </a:r>
          </a:p>
          <a:p>
            <a:pPr lvl="1"/>
            <a:r>
              <a:rPr lang="en-US" sz="2800" dirty="0"/>
              <a:t>Impact on the self-esteem of pupils</a:t>
            </a:r>
          </a:p>
          <a:p>
            <a:pPr lvl="1"/>
            <a:r>
              <a:rPr lang="en-US" sz="2800" dirty="0"/>
              <a:t>Variety of strategies</a:t>
            </a:r>
          </a:p>
          <a:p>
            <a:pPr lvl="1">
              <a:buNone/>
            </a:pPr>
            <a:endParaRPr lang="en-US"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1143000"/>
          </a:xfrm>
        </p:spPr>
        <p:txBody>
          <a:bodyPr/>
          <a:lstStyle/>
          <a:p>
            <a:pPr algn="ctr"/>
            <a:r>
              <a:rPr lang="en-US" b="1" dirty="0"/>
              <a:t>Perspectives of Assessment</a:t>
            </a:r>
          </a:p>
        </p:txBody>
      </p:sp>
      <p:sp>
        <p:nvSpPr>
          <p:cNvPr id="5" name="Content Placeholder 4"/>
          <p:cNvSpPr>
            <a:spLocks noGrp="1"/>
          </p:cNvSpPr>
          <p:nvPr>
            <p:ph idx="1"/>
          </p:nvPr>
        </p:nvSpPr>
        <p:spPr/>
        <p:txBody>
          <a:bodyPr/>
          <a:lstStyle/>
          <a:p>
            <a:r>
              <a:rPr lang="en-US" dirty="0"/>
              <a:t>Assessment for learning</a:t>
            </a:r>
          </a:p>
          <a:p>
            <a:r>
              <a:rPr lang="en-US" dirty="0"/>
              <a:t>Assessment of learning</a:t>
            </a:r>
          </a:p>
          <a:p>
            <a:r>
              <a:rPr lang="en-US" dirty="0"/>
              <a:t>Assessment as learning</a:t>
            </a:r>
          </a:p>
          <a:p>
            <a:endParaRPr lang="en-US"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normAutofit fontScale="90000"/>
          </a:bodyPr>
          <a:lstStyle/>
          <a:p>
            <a:pPr algn="ctr"/>
            <a:br>
              <a:rPr lang="en-US" b="1" dirty="0"/>
            </a:br>
            <a:r>
              <a:rPr lang="en-US" b="1" dirty="0"/>
              <a:t>Assessment of learning</a:t>
            </a:r>
          </a:p>
        </p:txBody>
      </p:sp>
      <p:sp>
        <p:nvSpPr>
          <p:cNvPr id="3" name="Content Placeholder 2"/>
          <p:cNvSpPr>
            <a:spLocks noGrp="1"/>
          </p:cNvSpPr>
          <p:nvPr>
            <p:ph idx="1"/>
          </p:nvPr>
        </p:nvSpPr>
        <p:spPr>
          <a:xfrm>
            <a:off x="457200" y="1524000"/>
            <a:ext cx="8382000" cy="4873752"/>
          </a:xfrm>
        </p:spPr>
        <p:txBody>
          <a:bodyPr/>
          <a:lstStyle/>
          <a:p>
            <a:r>
              <a:rPr lang="en-US" dirty="0"/>
              <a:t>An activity to measure, record &amp; report on achievement in regard to specific learning expectations</a:t>
            </a:r>
          </a:p>
          <a:p>
            <a:r>
              <a:rPr lang="en-US" dirty="0"/>
              <a:t>Accompanied by a number of letter grade</a:t>
            </a:r>
          </a:p>
          <a:p>
            <a:r>
              <a:rPr lang="en-US" dirty="0"/>
              <a:t>Compares one student’s achievement with standards</a:t>
            </a:r>
          </a:p>
          <a:p>
            <a:r>
              <a:rPr lang="en-US" dirty="0"/>
              <a:t>Results can be communicated to the student &amp; parents</a:t>
            </a:r>
          </a:p>
          <a:p>
            <a:r>
              <a:rPr lang="en-US" dirty="0"/>
              <a:t>Occurs at the learning point</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pPr algn="ctr"/>
            <a:r>
              <a:rPr lang="en-US" b="1" dirty="0"/>
              <a:t>Assessment as learning</a:t>
            </a:r>
          </a:p>
        </p:txBody>
      </p:sp>
      <p:sp>
        <p:nvSpPr>
          <p:cNvPr id="3" name="Content Placeholder 2"/>
          <p:cNvSpPr>
            <a:spLocks noGrp="1"/>
          </p:cNvSpPr>
          <p:nvPr>
            <p:ph idx="1"/>
          </p:nvPr>
        </p:nvSpPr>
        <p:spPr>
          <a:xfrm>
            <a:off x="533400" y="1371600"/>
            <a:ext cx="8382000" cy="5105400"/>
          </a:xfrm>
        </p:spPr>
        <p:txBody>
          <a:bodyPr>
            <a:normAutofit/>
          </a:bodyPr>
          <a:lstStyle/>
          <a:p>
            <a:r>
              <a:rPr lang="en-US" sz="2800" dirty="0"/>
              <a:t>An activity to allow students the opportunity to use assessment to further their own learning</a:t>
            </a:r>
          </a:p>
          <a:p>
            <a:r>
              <a:rPr lang="en-US" sz="2800" dirty="0"/>
              <a:t>Self &amp; peer assessments allow students to reflect on their own learning </a:t>
            </a:r>
          </a:p>
          <a:p>
            <a:r>
              <a:rPr lang="en-US" sz="2800" dirty="0"/>
              <a:t>To identify areas of strength &amp; need</a:t>
            </a:r>
          </a:p>
          <a:p>
            <a:r>
              <a:rPr lang="en-US" sz="2800" dirty="0"/>
              <a:t>To set their own personal goals </a:t>
            </a:r>
          </a:p>
          <a:p>
            <a:r>
              <a:rPr lang="en-US" sz="2800" dirty="0"/>
              <a:t>To advocate for their own learning</a:t>
            </a:r>
          </a:p>
          <a:p>
            <a:r>
              <a:rPr lang="en-US" sz="2800" dirty="0"/>
              <a:t>Students become aware of the goals of instruction </a:t>
            </a:r>
          </a:p>
          <a:p>
            <a:r>
              <a:rPr lang="en-US" sz="2800" dirty="0"/>
              <a:t>Metacognition occurs throughout the learning process</a:t>
            </a:r>
          </a:p>
          <a:p>
            <a:endParaRPr lang="en-US" dirty="0"/>
          </a:p>
          <a:p>
            <a:endParaRPr lang="en-US" dirty="0"/>
          </a:p>
          <a:p>
            <a:endParaRPr lang="en-US" dirty="0"/>
          </a:p>
          <a:p>
            <a:endParaRPr 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020762"/>
          </a:xfrm>
        </p:spPr>
        <p:txBody>
          <a:bodyPr/>
          <a:lstStyle/>
          <a:p>
            <a:pPr algn="ctr"/>
            <a:r>
              <a:rPr lang="en-US" b="1" dirty="0"/>
              <a:t>Meaning of Measurement</a:t>
            </a:r>
          </a:p>
        </p:txBody>
      </p:sp>
      <p:sp>
        <p:nvSpPr>
          <p:cNvPr id="3" name="Content Placeholder 2"/>
          <p:cNvSpPr>
            <a:spLocks noGrp="1"/>
          </p:cNvSpPr>
          <p:nvPr>
            <p:ph idx="1"/>
          </p:nvPr>
        </p:nvSpPr>
        <p:spPr>
          <a:xfrm>
            <a:off x="381000" y="2286000"/>
            <a:ext cx="8001000" cy="2590800"/>
          </a:xfrm>
        </p:spPr>
        <p:txBody>
          <a:bodyPr>
            <a:normAutofit/>
          </a:bodyPr>
          <a:lstStyle/>
          <a:p>
            <a:pPr algn="just"/>
            <a:r>
              <a:rPr lang="en-US" dirty="0"/>
              <a:t>Measurement is the assignment of a number to a characteristic of an object or event. </a:t>
            </a:r>
          </a:p>
          <a:p>
            <a:pPr algn="just">
              <a:buNone/>
            </a:pPr>
            <a:endParaRPr lang="en-US" dirty="0"/>
          </a:p>
          <a:p>
            <a:pPr algn="just"/>
            <a:r>
              <a:rPr lang="en-US" dirty="0"/>
              <a:t>It can be compared with other objects or events.</a:t>
            </a:r>
          </a:p>
        </p:txBody>
      </p:sp>
      <p:pic>
        <p:nvPicPr>
          <p:cNvPr id="2050" name="Picture 2" descr="C:\Users\Admin\Desktop\measurement-millimeter-centimeter-meter-162500.jpeg"/>
          <p:cNvPicPr>
            <a:picLocks noChangeAspect="1" noChangeArrowheads="1"/>
          </p:cNvPicPr>
          <p:nvPr/>
        </p:nvPicPr>
        <p:blipFill>
          <a:blip r:embed="rId2"/>
          <a:srcRect/>
          <a:stretch>
            <a:fillRect/>
          </a:stretch>
        </p:blipFill>
        <p:spPr bwMode="auto">
          <a:xfrm>
            <a:off x="4876800" y="4495800"/>
            <a:ext cx="4267200" cy="2362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32"/>
          </a:xfrm>
        </p:spPr>
        <p:txBody>
          <a:bodyPr>
            <a:normAutofit fontScale="90000"/>
          </a:bodyPr>
          <a:lstStyle/>
          <a:p>
            <a:pPr algn="ctr"/>
            <a:r>
              <a:rPr lang="en-US" b="1" dirty="0"/>
              <a:t>Assessment for learning</a:t>
            </a:r>
          </a:p>
        </p:txBody>
      </p:sp>
      <p:sp>
        <p:nvSpPr>
          <p:cNvPr id="3" name="Content Placeholder 2"/>
          <p:cNvSpPr>
            <a:spLocks noGrp="1"/>
          </p:cNvSpPr>
          <p:nvPr>
            <p:ph idx="1"/>
          </p:nvPr>
        </p:nvSpPr>
        <p:spPr>
          <a:xfrm>
            <a:off x="228600" y="990600"/>
            <a:ext cx="8534400" cy="5486400"/>
          </a:xfrm>
        </p:spPr>
        <p:txBody>
          <a:bodyPr>
            <a:normAutofit/>
          </a:bodyPr>
          <a:lstStyle/>
          <a:p>
            <a:r>
              <a:rPr lang="en-US" sz="2400" dirty="0"/>
              <a:t>Process of seeking &amp; interpreting evidence for use by learners &amp; their teachers </a:t>
            </a:r>
          </a:p>
          <a:p>
            <a:r>
              <a:rPr lang="en-US" sz="2400" dirty="0"/>
              <a:t>Students encouraged to be more active in their learning </a:t>
            </a:r>
          </a:p>
          <a:p>
            <a:r>
              <a:rPr lang="en-US" sz="2400" dirty="0"/>
              <a:t>Create self-regulated learning</a:t>
            </a:r>
          </a:p>
          <a:p>
            <a:r>
              <a:rPr lang="en-US" sz="2400" dirty="0"/>
              <a:t>Students guided for quality works</a:t>
            </a:r>
          </a:p>
          <a:p>
            <a:r>
              <a:rPr lang="en-US" sz="2400" dirty="0"/>
              <a:t>Teacher will work with the student to identify the gap</a:t>
            </a:r>
          </a:p>
          <a:p>
            <a:r>
              <a:rPr lang="en-US" sz="2400" dirty="0"/>
              <a:t>To adjust classroom instruction based according to the needs of the students</a:t>
            </a:r>
          </a:p>
          <a:p>
            <a:r>
              <a:rPr lang="en-US" sz="2400" dirty="0"/>
              <a:t>Verbal/written feedback emphasizes strengths, identifies challenges and point to next steps</a:t>
            </a:r>
          </a:p>
          <a:p>
            <a:r>
              <a:rPr lang="en-US" sz="2400" dirty="0"/>
              <a:t>No grades/scores</a:t>
            </a:r>
          </a:p>
          <a:p>
            <a:r>
              <a:rPr lang="en-US" sz="2400" dirty="0"/>
              <a:t>Record-keeping is primarily anecdotal &amp; descriptive occurs throughout the learning process</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214422"/>
          </a:xfrm>
        </p:spPr>
        <p:txBody>
          <a:bodyPr>
            <a:normAutofit/>
          </a:bodyPr>
          <a:lstStyle/>
          <a:p>
            <a:pPr algn="ctr"/>
            <a:r>
              <a:rPr lang="en-US" b="1" dirty="0"/>
              <a:t>Assessment for learning</a:t>
            </a:r>
          </a:p>
        </p:txBody>
      </p:sp>
      <p:sp>
        <p:nvSpPr>
          <p:cNvPr id="3" name="Content Placeholder 2"/>
          <p:cNvSpPr>
            <a:spLocks noGrp="1"/>
          </p:cNvSpPr>
          <p:nvPr>
            <p:ph idx="1"/>
          </p:nvPr>
        </p:nvSpPr>
        <p:spPr>
          <a:xfrm>
            <a:off x="228600" y="1285860"/>
            <a:ext cx="8534400" cy="5572140"/>
          </a:xfrm>
        </p:spPr>
        <p:txBody>
          <a:bodyPr>
            <a:normAutofit fontScale="62500" lnSpcReduction="20000"/>
          </a:bodyPr>
          <a:lstStyle/>
          <a:p>
            <a:r>
              <a:rPr lang="en-US" sz="3400" dirty="0"/>
              <a:t>Teachers</a:t>
            </a:r>
          </a:p>
          <a:p>
            <a:pPr lvl="1"/>
            <a:r>
              <a:rPr lang="en-US" sz="3400" dirty="0"/>
              <a:t>Plan &amp; modify teaching &amp; learning </a:t>
            </a:r>
            <a:r>
              <a:rPr lang="en-US" sz="3400" dirty="0" err="1"/>
              <a:t>programmes</a:t>
            </a:r>
            <a:r>
              <a:rPr lang="en-US" sz="3400" dirty="0"/>
              <a:t> for individual students, groups of students &amp; the class as a whole</a:t>
            </a:r>
          </a:p>
          <a:p>
            <a:pPr lvl="1"/>
            <a:r>
              <a:rPr lang="en-US" sz="3400" dirty="0"/>
              <a:t>Pinpoint students’ strengths</a:t>
            </a:r>
          </a:p>
          <a:p>
            <a:pPr lvl="1"/>
            <a:r>
              <a:rPr lang="en-US" sz="3400" dirty="0"/>
              <a:t>Identify students’ learning needs in a clear &amp; constructive needs</a:t>
            </a:r>
          </a:p>
          <a:p>
            <a:pPr lvl="1"/>
            <a:r>
              <a:rPr lang="en-US" sz="3400" dirty="0"/>
              <a:t>Involve parents, families in their children’s learning</a:t>
            </a:r>
          </a:p>
          <a:p>
            <a:r>
              <a:rPr lang="en-US" sz="3400" dirty="0"/>
              <a:t>Students </a:t>
            </a:r>
          </a:p>
          <a:p>
            <a:pPr lvl="1"/>
            <a:r>
              <a:rPr lang="en-US" sz="3400" dirty="0"/>
              <a:t>Lead from what has been learned to what needs to be learned next</a:t>
            </a:r>
          </a:p>
          <a:p>
            <a:pPr lvl="1"/>
            <a:r>
              <a:rPr lang="en-US" sz="3400" dirty="0"/>
              <a:t>Use a range of approaches</a:t>
            </a:r>
          </a:p>
          <a:p>
            <a:r>
              <a:rPr lang="en-US" sz="3400" dirty="0"/>
              <a:t>It includes</a:t>
            </a:r>
          </a:p>
          <a:p>
            <a:pPr lvl="1"/>
            <a:r>
              <a:rPr lang="en-US" sz="3400" dirty="0"/>
              <a:t>Day-to-day activities, such as learning conversations</a:t>
            </a:r>
          </a:p>
          <a:p>
            <a:pPr lvl="1"/>
            <a:r>
              <a:rPr lang="en-US" sz="3400" dirty="0"/>
              <a:t>A simple mental note taken by the teacher during observation</a:t>
            </a:r>
          </a:p>
          <a:p>
            <a:pPr lvl="1"/>
            <a:r>
              <a:rPr lang="en-US" sz="3400" dirty="0"/>
              <a:t>Student self &amp; peer assessments</a:t>
            </a:r>
          </a:p>
          <a:p>
            <a:pPr lvl="1"/>
            <a:r>
              <a:rPr lang="en-US" sz="3400" dirty="0"/>
              <a:t>A detailed analysis of a student’s work</a:t>
            </a:r>
          </a:p>
          <a:p>
            <a:pPr lvl="1"/>
            <a:r>
              <a:rPr lang="en-US" sz="3400" dirty="0"/>
              <a:t>Tools may be written items, structured interview questions, or items teachers make up themselves</a:t>
            </a:r>
          </a:p>
          <a:p>
            <a:pPr lvl="1"/>
            <a:endParaRPr lang="en-US" dirty="0"/>
          </a:p>
          <a:p>
            <a:pPr lvl="1"/>
            <a:endParaRPr lang="en-US" dirty="0"/>
          </a:p>
          <a:p>
            <a:pPr lvl="1"/>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ctr"/>
            <a:r>
              <a:rPr lang="en-US" b="1" dirty="0"/>
              <a:t>Assessment for learning</a:t>
            </a:r>
          </a:p>
        </p:txBody>
      </p:sp>
      <p:sp>
        <p:nvSpPr>
          <p:cNvPr id="3" name="Content Placeholder 2"/>
          <p:cNvSpPr>
            <a:spLocks noGrp="1"/>
          </p:cNvSpPr>
          <p:nvPr>
            <p:ph idx="1"/>
          </p:nvPr>
        </p:nvSpPr>
        <p:spPr>
          <a:xfrm>
            <a:off x="381000" y="1676400"/>
            <a:ext cx="8229600" cy="4035552"/>
          </a:xfrm>
        </p:spPr>
        <p:txBody>
          <a:bodyPr>
            <a:normAutofit/>
          </a:bodyPr>
          <a:lstStyle/>
          <a:p>
            <a:pPr algn="just"/>
            <a:r>
              <a:rPr lang="en-US" dirty="0"/>
              <a:t>Assessment for Learning focuses on the opportunities to develop students' ability to evaluate themselves, to make judgements about their own performance and improve upon it. It makes use of authentic assessment methods and offers lots of opportunities for students to develop their skills through formative assessment using summative assessment sparingly. </a:t>
            </a:r>
          </a:p>
          <a:p>
            <a:pPr algn="just">
              <a:buNone/>
            </a:pPr>
            <a:endParaRPr lang="en-US"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543800" cy="1285860"/>
          </a:xfrm>
        </p:spPr>
        <p:txBody>
          <a:bodyPr>
            <a:normAutofit fontScale="90000"/>
          </a:bodyPr>
          <a:lstStyle/>
          <a:p>
            <a:pPr algn="ctr"/>
            <a:r>
              <a:rPr lang="en-US" b="1" dirty="0"/>
              <a:t>Assessment for, as &amp; of learning</a:t>
            </a:r>
          </a:p>
        </p:txBody>
      </p:sp>
      <p:graphicFrame>
        <p:nvGraphicFramePr>
          <p:cNvPr id="4" name="Content Placeholder 3"/>
          <p:cNvGraphicFramePr>
            <a:graphicFrameLocks noGrp="1"/>
          </p:cNvGraphicFramePr>
          <p:nvPr>
            <p:ph idx="1"/>
          </p:nvPr>
        </p:nvGraphicFramePr>
        <p:xfrm>
          <a:off x="457200" y="1219200"/>
          <a:ext cx="8153400" cy="525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Assessment OF Learning </a:t>
            </a:r>
            <a:r>
              <a:rPr lang="en-US" b="1" dirty="0" err="1"/>
              <a:t>vs</a:t>
            </a:r>
            <a:r>
              <a:rPr lang="en-US" b="1" dirty="0"/>
              <a:t> Assessment FOR Learning</a:t>
            </a:r>
          </a:p>
        </p:txBody>
      </p:sp>
      <p:sp>
        <p:nvSpPr>
          <p:cNvPr id="3" name="Content Placeholder 2"/>
          <p:cNvSpPr>
            <a:spLocks noGrp="1"/>
          </p:cNvSpPr>
          <p:nvPr>
            <p:ph idx="1"/>
          </p:nvPr>
        </p:nvSpPr>
        <p:spPr/>
        <p:txBody>
          <a:bodyPr/>
          <a:lstStyle/>
          <a:p>
            <a:pPr>
              <a:buNone/>
            </a:pPr>
            <a:r>
              <a:rPr lang="en-US" dirty="0"/>
              <a:t>“</a:t>
            </a:r>
            <a:r>
              <a:rPr lang="en-US" sz="3000" i="1" dirty="0"/>
              <a:t>When the cook tastes the soup, that’s formative assessment; </a:t>
            </a:r>
          </a:p>
          <a:p>
            <a:pPr>
              <a:buNone/>
            </a:pPr>
            <a:r>
              <a:rPr lang="en-US" sz="3000" i="1" dirty="0"/>
              <a:t>when the customer tastes the soup, that’s summative assessment”</a:t>
            </a:r>
          </a:p>
          <a:p>
            <a:endParaRPr lang="en-US" dirty="0"/>
          </a:p>
          <a:p>
            <a:pPr>
              <a:buNone/>
            </a:pPr>
            <a:endParaRPr lang="en-US" dirty="0"/>
          </a:p>
          <a:p>
            <a:pPr lvl="7">
              <a:buNone/>
            </a:pPr>
            <a:r>
              <a:rPr lang="en-US" sz="3000" dirty="0"/>
              <a:t>- PAUL BLACK</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pPr algn="ctr"/>
            <a:r>
              <a:rPr lang="en-US" b="1" dirty="0"/>
              <a:t>Formative Assessment</a:t>
            </a:r>
          </a:p>
        </p:txBody>
      </p:sp>
      <p:sp>
        <p:nvSpPr>
          <p:cNvPr id="3" name="Content Placeholder 2"/>
          <p:cNvSpPr>
            <a:spLocks noGrp="1"/>
          </p:cNvSpPr>
          <p:nvPr>
            <p:ph idx="1"/>
          </p:nvPr>
        </p:nvSpPr>
        <p:spPr/>
        <p:txBody>
          <a:bodyPr/>
          <a:lstStyle/>
          <a:p>
            <a:r>
              <a:rPr lang="en-US" dirty="0"/>
              <a:t>Conducted throughout teaching and learning to diagnose student needs</a:t>
            </a:r>
          </a:p>
          <a:p>
            <a:r>
              <a:rPr lang="en-US" dirty="0"/>
              <a:t>Plan the next steps in instruction.</a:t>
            </a:r>
          </a:p>
          <a:p>
            <a:r>
              <a:rPr lang="en-US" dirty="0"/>
              <a:t>Provide students with feedback they can use to improve the quality of their work.</a:t>
            </a:r>
          </a:p>
          <a:p>
            <a:r>
              <a:rPr lang="en-US" dirty="0"/>
              <a:t>Help students see &amp; feel how they are in control of their journey to success.</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Formative Assessment</a:t>
            </a:r>
          </a:p>
        </p:txBody>
      </p:sp>
      <p:sp>
        <p:nvSpPr>
          <p:cNvPr id="3" name="Content Placeholder 2"/>
          <p:cNvSpPr>
            <a:spLocks noGrp="1"/>
          </p:cNvSpPr>
          <p:nvPr>
            <p:ph idx="1"/>
          </p:nvPr>
        </p:nvSpPr>
        <p:spPr/>
        <p:txBody>
          <a:bodyPr>
            <a:normAutofit/>
          </a:bodyPr>
          <a:lstStyle/>
          <a:p>
            <a:r>
              <a:rPr lang="en-US" sz="2400" dirty="0"/>
              <a:t>Taken at varying intervals throughout a course to provide information &amp; feedback that will help to improve the:</a:t>
            </a:r>
          </a:p>
          <a:p>
            <a:pPr lvl="1"/>
            <a:r>
              <a:rPr lang="en-US" sz="2400" dirty="0"/>
              <a:t>A) quality of student learning </a:t>
            </a:r>
          </a:p>
          <a:p>
            <a:pPr lvl="1"/>
            <a:r>
              <a:rPr lang="en-US" sz="2400" dirty="0"/>
              <a:t>B) quality of the course itself</a:t>
            </a:r>
          </a:p>
          <a:p>
            <a:pPr lvl="1">
              <a:buNone/>
            </a:pPr>
            <a:endParaRPr lang="en-US" sz="2400" dirty="0"/>
          </a:p>
          <a:p>
            <a:pPr lvl="1">
              <a:buNone/>
            </a:pPr>
            <a:r>
              <a:rPr lang="en-US" sz="2400" dirty="0"/>
              <a:t>This assessment is about </a:t>
            </a:r>
            <a:r>
              <a:rPr lang="en-US" sz="2400" b="1" dirty="0"/>
              <a:t>GETTING BETTER</a:t>
            </a:r>
          </a:p>
          <a:p>
            <a:pPr lvl="1">
              <a:buNone/>
            </a:pPr>
            <a:endParaRPr lang="en-US" sz="2400" b="1" dirty="0"/>
          </a:p>
          <a:p>
            <a:pPr lvl="1"/>
            <a:r>
              <a:rPr lang="en-US" sz="2400" b="1" dirty="0"/>
              <a:t>Formative assessment </a:t>
            </a:r>
            <a:r>
              <a:rPr lang="en-US" sz="2400" dirty="0"/>
              <a:t>comprise of  classwork, homework, oral questions, quizzes, projects, assignments/tests.</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1319808"/>
          </a:xfrm>
        </p:spPr>
        <p:txBody>
          <a:bodyPr>
            <a:normAutofit fontScale="90000"/>
          </a:bodyPr>
          <a:lstStyle/>
          <a:p>
            <a:pPr algn="ctr"/>
            <a:r>
              <a:rPr lang="en-US" b="1" dirty="0"/>
              <a:t>Key elements of formative assessment</a:t>
            </a:r>
          </a:p>
        </p:txBody>
      </p:sp>
      <p:sp>
        <p:nvSpPr>
          <p:cNvPr id="3" name="Content Placeholder 2"/>
          <p:cNvSpPr>
            <a:spLocks noGrp="1"/>
          </p:cNvSpPr>
          <p:nvPr>
            <p:ph idx="1"/>
          </p:nvPr>
        </p:nvSpPr>
        <p:spPr>
          <a:xfrm>
            <a:off x="107504" y="1628800"/>
            <a:ext cx="8928992" cy="5000600"/>
          </a:xfrm>
        </p:spPr>
        <p:txBody>
          <a:bodyPr>
            <a:noAutofit/>
          </a:bodyPr>
          <a:lstStyle/>
          <a:p>
            <a:r>
              <a:rPr lang="en-US" sz="2800" dirty="0"/>
              <a:t>Identification by teachers &amp; learners of learning goals, intentions or outcomes &amp; criteria for achieving these</a:t>
            </a:r>
          </a:p>
          <a:p>
            <a:r>
              <a:rPr lang="en-US" sz="2800" dirty="0"/>
              <a:t>Rich conversations between teachers &amp; students that continually build and go deeper.</a:t>
            </a:r>
          </a:p>
          <a:p>
            <a:r>
              <a:rPr lang="en-US" sz="2800" dirty="0"/>
              <a:t>Provision of effective, timely feedback to enable students to advance their learning.</a:t>
            </a:r>
          </a:p>
          <a:p>
            <a:r>
              <a:rPr lang="en-US" sz="2800" dirty="0"/>
              <a:t>Active involvement of students in their own learning.</a:t>
            </a:r>
          </a:p>
          <a:p>
            <a:r>
              <a:rPr lang="en-US" sz="2800" dirty="0"/>
              <a:t>Teachers responding to identified learning needs &amp; strengths by modifying their teaching approaches.</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81838"/>
          </a:xfrm>
        </p:spPr>
        <p:txBody>
          <a:bodyPr/>
          <a:lstStyle/>
          <a:p>
            <a:pPr algn="ctr"/>
            <a:r>
              <a:rPr lang="en-US" b="1" dirty="0"/>
              <a:t>Formative assessment</a:t>
            </a:r>
          </a:p>
        </p:txBody>
      </p:sp>
      <p:sp>
        <p:nvSpPr>
          <p:cNvPr id="3" name="Content Placeholder 2"/>
          <p:cNvSpPr>
            <a:spLocks noGrp="1"/>
          </p:cNvSpPr>
          <p:nvPr>
            <p:ph idx="1"/>
          </p:nvPr>
        </p:nvSpPr>
        <p:spPr/>
        <p:txBody>
          <a:bodyPr/>
          <a:lstStyle/>
          <a:p>
            <a:r>
              <a:rPr lang="en-US" dirty="0"/>
              <a:t>Little more complex.</a:t>
            </a:r>
          </a:p>
          <a:p>
            <a:r>
              <a:rPr lang="en-US" dirty="0"/>
              <a:t>Completed during development of </a:t>
            </a:r>
            <a:r>
              <a:rPr lang="en-US" dirty="0" err="1"/>
              <a:t>programme</a:t>
            </a:r>
            <a:r>
              <a:rPr lang="en-US" dirty="0"/>
              <a:t> (conducted more than once).</a:t>
            </a:r>
          </a:p>
          <a:p>
            <a:r>
              <a:rPr lang="en-US" dirty="0"/>
              <a:t>Research orient-intent is to improve.</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382000" cy="1047736"/>
          </a:xfrm>
        </p:spPr>
        <p:txBody>
          <a:bodyPr>
            <a:normAutofit fontScale="90000"/>
          </a:bodyPr>
          <a:lstStyle/>
          <a:p>
            <a:pPr algn="ctr"/>
            <a:r>
              <a:rPr lang="en-US" b="1" dirty="0"/>
              <a:t>Strategies (Formative Assessment)</a:t>
            </a:r>
          </a:p>
        </p:txBody>
      </p:sp>
      <p:sp>
        <p:nvSpPr>
          <p:cNvPr id="3" name="Content Placeholder 2"/>
          <p:cNvSpPr>
            <a:spLocks noGrp="1"/>
          </p:cNvSpPr>
          <p:nvPr>
            <p:ph idx="1"/>
          </p:nvPr>
        </p:nvSpPr>
        <p:spPr>
          <a:xfrm>
            <a:off x="685800" y="1752600"/>
            <a:ext cx="7772400" cy="4876800"/>
          </a:xfrm>
        </p:spPr>
        <p:txBody>
          <a:bodyPr>
            <a:normAutofit fontScale="62500" lnSpcReduction="20000"/>
          </a:bodyPr>
          <a:lstStyle/>
          <a:p>
            <a:pPr lvl="1"/>
            <a:r>
              <a:rPr lang="en-US" sz="4200" dirty="0"/>
              <a:t>Conference</a:t>
            </a:r>
          </a:p>
          <a:p>
            <a:pPr lvl="1"/>
            <a:r>
              <a:rPr lang="en-US" sz="4200" dirty="0"/>
              <a:t>Cooperating Learning Activities</a:t>
            </a:r>
          </a:p>
          <a:p>
            <a:pPr lvl="1"/>
            <a:r>
              <a:rPr lang="en-US" sz="4200" dirty="0"/>
              <a:t>Demonstrations</a:t>
            </a:r>
          </a:p>
          <a:p>
            <a:pPr lvl="1"/>
            <a:r>
              <a:rPr lang="en-US" sz="4200" dirty="0"/>
              <a:t>Graphic organizers</a:t>
            </a:r>
          </a:p>
          <a:p>
            <a:pPr lvl="1"/>
            <a:r>
              <a:rPr lang="en-US" sz="4200" dirty="0"/>
              <a:t>Interviews</a:t>
            </a:r>
          </a:p>
          <a:p>
            <a:pPr lvl="1"/>
            <a:r>
              <a:rPr lang="en-US" sz="4200" dirty="0"/>
              <a:t>Oral Attitude Surveys</a:t>
            </a:r>
          </a:p>
          <a:p>
            <a:pPr lvl="1"/>
            <a:r>
              <a:rPr lang="en-US" sz="4200" dirty="0"/>
              <a:t>Oral Presentations</a:t>
            </a:r>
          </a:p>
          <a:p>
            <a:pPr lvl="1"/>
            <a:r>
              <a:rPr lang="en-US" sz="4200" dirty="0"/>
              <a:t>Peer Assessment</a:t>
            </a:r>
          </a:p>
          <a:p>
            <a:pPr lvl="1"/>
            <a:r>
              <a:rPr lang="en-US" sz="4200" dirty="0"/>
              <a:t>Problem solving Activities</a:t>
            </a:r>
          </a:p>
          <a:p>
            <a:pPr lvl="1"/>
            <a:r>
              <a:rPr lang="en-US" sz="4200" dirty="0"/>
              <a:t>Questioning</a:t>
            </a:r>
          </a:p>
          <a:p>
            <a:pPr lvl="1"/>
            <a:r>
              <a:rPr lang="en-US" sz="4200" dirty="0"/>
              <a:t>Quiz</a:t>
            </a:r>
          </a:p>
          <a:p>
            <a:pPr lvl="1"/>
            <a:r>
              <a:rPr lang="en-US" sz="4200" dirty="0"/>
              <a:t>Self-Assessment</a:t>
            </a:r>
          </a:p>
          <a:p>
            <a:pPr lvl="1"/>
            <a:endParaRPr lang="en-US" dirty="0"/>
          </a:p>
          <a:p>
            <a:endParaRPr 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534400" cy="715962"/>
          </a:xfrm>
        </p:spPr>
        <p:txBody>
          <a:bodyPr>
            <a:normAutofit fontScale="90000"/>
          </a:bodyPr>
          <a:lstStyle/>
          <a:p>
            <a:pPr algn="ctr"/>
            <a:r>
              <a:rPr lang="en-US" b="1" dirty="0"/>
              <a:t>Definition of Measurement</a:t>
            </a:r>
          </a:p>
        </p:txBody>
      </p:sp>
      <p:sp>
        <p:nvSpPr>
          <p:cNvPr id="3" name="Content Placeholder 2"/>
          <p:cNvSpPr>
            <a:spLocks noGrp="1"/>
          </p:cNvSpPr>
          <p:nvPr>
            <p:ph idx="1"/>
          </p:nvPr>
        </p:nvSpPr>
        <p:spPr>
          <a:xfrm>
            <a:off x="533400" y="2286000"/>
            <a:ext cx="8153400" cy="2667000"/>
          </a:xfrm>
        </p:spPr>
        <p:txBody>
          <a:bodyPr>
            <a:normAutofit/>
          </a:bodyPr>
          <a:lstStyle/>
          <a:p>
            <a:pPr algn="just"/>
            <a:r>
              <a:rPr lang="en-US" dirty="0"/>
              <a:t>Measurement refers to the process of assigning numerals to events, objects etc. according to certain rules (Tyler, 1963). </a:t>
            </a:r>
          </a:p>
          <a:p>
            <a:pPr algn="just">
              <a:buNone/>
            </a:pPr>
            <a:endParaRPr lang="en-US" dirty="0"/>
          </a:p>
          <a:p>
            <a:pPr algn="just"/>
            <a:r>
              <a:rPr lang="en-US" dirty="0"/>
              <a:t>Measurement is the assigning of numbers to things according to rules (Glass &amp; Stanley, 1970). </a:t>
            </a:r>
          </a:p>
        </p:txBody>
      </p:sp>
      <p:pic>
        <p:nvPicPr>
          <p:cNvPr id="3074" name="Picture 2" descr="C:\Users\Admin\Desktop\measurement.gif"/>
          <p:cNvPicPr>
            <a:picLocks noChangeAspect="1" noChangeArrowheads="1" noCrop="1"/>
          </p:cNvPicPr>
          <p:nvPr/>
        </p:nvPicPr>
        <p:blipFill>
          <a:blip r:embed="rId2"/>
          <a:srcRect/>
          <a:stretch>
            <a:fillRect/>
          </a:stretch>
        </p:blipFill>
        <p:spPr bwMode="auto">
          <a:xfrm>
            <a:off x="6300192" y="5013176"/>
            <a:ext cx="2324100" cy="1500198"/>
          </a:xfrm>
          <a:prstGeom prst="rect">
            <a:avLst/>
          </a:prstGeom>
          <a:noFill/>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pPr algn="ctr"/>
            <a:r>
              <a:rPr lang="en-US" b="1" dirty="0"/>
              <a:t>Summative Assessment </a:t>
            </a:r>
          </a:p>
        </p:txBody>
      </p:sp>
      <p:sp>
        <p:nvSpPr>
          <p:cNvPr id="3" name="Content Placeholder 2"/>
          <p:cNvSpPr>
            <a:spLocks noGrp="1"/>
          </p:cNvSpPr>
          <p:nvPr>
            <p:ph idx="1"/>
          </p:nvPr>
        </p:nvSpPr>
        <p:spPr>
          <a:xfrm>
            <a:off x="685800" y="1676400"/>
            <a:ext cx="7772400" cy="4800600"/>
          </a:xfrm>
        </p:spPr>
        <p:txBody>
          <a:bodyPr>
            <a:normAutofit fontScale="92500" lnSpcReduction="10000"/>
          </a:bodyPr>
          <a:lstStyle/>
          <a:p>
            <a:r>
              <a:rPr lang="en-US" dirty="0"/>
              <a:t>Term end examination.</a:t>
            </a:r>
          </a:p>
          <a:p>
            <a:r>
              <a:rPr lang="en-US" dirty="0"/>
              <a:t>Provide feedback on learning to teacher &amp; parents.</a:t>
            </a:r>
          </a:p>
          <a:p>
            <a:r>
              <a:rPr lang="en-US" dirty="0"/>
              <a:t>Successful end product and /or the fulfilling of the pre-stated objective.</a:t>
            </a:r>
          </a:p>
          <a:p>
            <a:r>
              <a:rPr lang="en-US" dirty="0"/>
              <a:t>Assessment of learning.</a:t>
            </a:r>
          </a:p>
          <a:p>
            <a:r>
              <a:rPr lang="en-US" dirty="0"/>
              <a:t>To demonstrate the sum of what they have or have not learned.</a:t>
            </a:r>
          </a:p>
          <a:p>
            <a:r>
              <a:rPr lang="en-US" dirty="0"/>
              <a:t>Traditional way.</a:t>
            </a:r>
          </a:p>
          <a:p>
            <a:r>
              <a:rPr lang="en-US" dirty="0"/>
              <a:t>Designed to provide information.</a:t>
            </a:r>
          </a:p>
          <a:p>
            <a:r>
              <a:rPr lang="en-US" dirty="0"/>
              <a:t>Make </a:t>
            </a:r>
            <a:r>
              <a:rPr lang="en-US" dirty="0" err="1"/>
              <a:t>judgement</a:t>
            </a:r>
            <a:r>
              <a:rPr lang="en-US" dirty="0"/>
              <a:t> about student achievement.</a:t>
            </a:r>
          </a:p>
          <a:p>
            <a:r>
              <a:rPr lang="en-US" dirty="0"/>
              <a:t>Determines student’s mastery &amp; understanding of information, skills, concepts or processes.</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143000"/>
          </a:xfrm>
        </p:spPr>
        <p:txBody>
          <a:bodyPr/>
          <a:lstStyle/>
          <a:p>
            <a:pPr algn="ctr"/>
            <a:r>
              <a:rPr lang="en-US" b="1" dirty="0"/>
              <a:t>Purpose of Assessment</a:t>
            </a:r>
          </a:p>
        </p:txBody>
      </p:sp>
      <p:sp>
        <p:nvSpPr>
          <p:cNvPr id="3" name="Content Placeholder 2"/>
          <p:cNvSpPr>
            <a:spLocks noGrp="1"/>
          </p:cNvSpPr>
          <p:nvPr>
            <p:ph idx="1"/>
          </p:nvPr>
        </p:nvSpPr>
        <p:spPr>
          <a:xfrm>
            <a:off x="685800" y="1524000"/>
            <a:ext cx="7772400" cy="4800600"/>
          </a:xfrm>
        </p:spPr>
        <p:txBody>
          <a:bodyPr/>
          <a:lstStyle/>
          <a:p>
            <a:r>
              <a:rPr lang="en-US" sz="2400" dirty="0"/>
              <a:t>For Learning</a:t>
            </a:r>
          </a:p>
          <a:p>
            <a:pPr lvl="1"/>
            <a:r>
              <a:rPr lang="en-US" sz="2400" dirty="0"/>
              <a:t>To promote further improvement of student learning during the teaching learning process.</a:t>
            </a:r>
          </a:p>
          <a:p>
            <a:pPr lvl="1"/>
            <a:r>
              <a:rPr lang="en-US" sz="2400" dirty="0"/>
              <a:t>To involve students in the ongoing assessment of their own achievement.</a:t>
            </a:r>
          </a:p>
          <a:p>
            <a:pPr lvl="1">
              <a:buNone/>
            </a:pPr>
            <a:endParaRPr lang="en-US" sz="2400" dirty="0"/>
          </a:p>
          <a:p>
            <a:r>
              <a:rPr lang="en-US" sz="2400" dirty="0"/>
              <a:t>Of Learning</a:t>
            </a:r>
          </a:p>
          <a:p>
            <a:pPr lvl="1"/>
            <a:r>
              <a:rPr lang="en-US" sz="2400" dirty="0"/>
              <a:t>To measure student achievement.</a:t>
            </a:r>
          </a:p>
          <a:p>
            <a:pPr lvl="1"/>
            <a:r>
              <a:rPr lang="en-US" sz="2400" dirty="0"/>
              <a:t>To sort students in rank order.</a:t>
            </a:r>
          </a:p>
          <a:p>
            <a:pPr lvl="1"/>
            <a:r>
              <a:rPr lang="en-US" sz="2400" dirty="0"/>
              <a:t>To maximize student learning through standardized tests, etc.</a:t>
            </a:r>
          </a:p>
          <a:p>
            <a:pPr lvl="1">
              <a:buNone/>
            </a:pPr>
            <a:endParaRPr lang="en-US" dirty="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971536"/>
          </a:xfrm>
        </p:spPr>
        <p:txBody>
          <a:bodyPr/>
          <a:lstStyle/>
          <a:p>
            <a:pPr algn="ctr"/>
            <a:r>
              <a:rPr lang="en-US" b="1" dirty="0"/>
              <a:t>Functions of Assessment</a:t>
            </a:r>
          </a:p>
        </p:txBody>
      </p:sp>
      <p:sp>
        <p:nvSpPr>
          <p:cNvPr id="3" name="Content Placeholder 2"/>
          <p:cNvSpPr>
            <a:spLocks noGrp="1"/>
          </p:cNvSpPr>
          <p:nvPr>
            <p:ph idx="1"/>
          </p:nvPr>
        </p:nvSpPr>
        <p:spPr>
          <a:xfrm>
            <a:off x="685800" y="1524000"/>
            <a:ext cx="7772400" cy="4572000"/>
          </a:xfrm>
        </p:spPr>
        <p:txBody>
          <a:bodyPr>
            <a:normAutofit lnSpcReduction="10000"/>
          </a:bodyPr>
          <a:lstStyle/>
          <a:p>
            <a:r>
              <a:rPr lang="en-US" sz="2800" dirty="0"/>
              <a:t>Monitoring the Progress</a:t>
            </a:r>
          </a:p>
          <a:p>
            <a:r>
              <a:rPr lang="en-US" sz="2800" dirty="0"/>
              <a:t>Decision making</a:t>
            </a:r>
          </a:p>
          <a:p>
            <a:r>
              <a:rPr lang="en-US" sz="2800" dirty="0"/>
              <a:t>Screening</a:t>
            </a:r>
          </a:p>
          <a:p>
            <a:r>
              <a:rPr lang="en-US" sz="2800" dirty="0"/>
              <a:t>Diagnostic process</a:t>
            </a:r>
          </a:p>
          <a:p>
            <a:r>
              <a:rPr lang="en-US" sz="2800" dirty="0"/>
              <a:t>Placement of students in remedial courses</a:t>
            </a:r>
          </a:p>
          <a:p>
            <a:r>
              <a:rPr lang="en-US" sz="2800" dirty="0"/>
              <a:t>Instructional Planning</a:t>
            </a:r>
          </a:p>
          <a:p>
            <a:r>
              <a:rPr lang="en-US" sz="2800" dirty="0"/>
              <a:t>Evaluation of instructional </a:t>
            </a:r>
            <a:r>
              <a:rPr lang="en-US" sz="2800" dirty="0" err="1"/>
              <a:t>programme</a:t>
            </a:r>
            <a:endParaRPr lang="en-US" sz="2800" dirty="0"/>
          </a:p>
          <a:p>
            <a:r>
              <a:rPr lang="en-US" sz="2800" dirty="0"/>
              <a:t>Feedback</a:t>
            </a:r>
          </a:p>
          <a:p>
            <a:r>
              <a:rPr lang="en-US" sz="2800" dirty="0"/>
              <a:t>Motivation</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txBody>
          <a:bodyPr/>
          <a:lstStyle/>
          <a:p>
            <a:pPr algn="ctr"/>
            <a:r>
              <a:rPr lang="en-US" b="1" dirty="0"/>
              <a:t>Assessment OF &amp; FOR Learning </a:t>
            </a:r>
          </a:p>
        </p:txBody>
      </p:sp>
      <p:graphicFrame>
        <p:nvGraphicFramePr>
          <p:cNvPr id="4" name="Content Placeholder 3"/>
          <p:cNvGraphicFramePr>
            <a:graphicFrameLocks noGrp="1"/>
          </p:cNvGraphicFramePr>
          <p:nvPr>
            <p:ph idx="1"/>
          </p:nvPr>
        </p:nvGraphicFramePr>
        <p:xfrm>
          <a:off x="0" y="914400"/>
          <a:ext cx="9144001" cy="5943600"/>
        </p:xfrm>
        <a:graphic>
          <a:graphicData uri="http://schemas.openxmlformats.org/drawingml/2006/table">
            <a:tbl>
              <a:tblPr firstRow="1" bandRow="1">
                <a:tableStyleId>{5C22544A-7EE6-4342-B048-85BDC9FD1C3A}</a:tableStyleId>
              </a:tblPr>
              <a:tblGrid>
                <a:gridCol w="1904999">
                  <a:extLst>
                    <a:ext uri="{9D8B030D-6E8A-4147-A177-3AD203B41FA5}">
                      <a16:colId xmlns:a16="http://schemas.microsoft.com/office/drawing/2014/main" val="20000"/>
                    </a:ext>
                  </a:extLst>
                </a:gridCol>
                <a:gridCol w="3619501">
                  <a:extLst>
                    <a:ext uri="{9D8B030D-6E8A-4147-A177-3AD203B41FA5}">
                      <a16:colId xmlns:a16="http://schemas.microsoft.com/office/drawing/2014/main" val="20001"/>
                    </a:ext>
                  </a:extLst>
                </a:gridCol>
                <a:gridCol w="3619501">
                  <a:extLst>
                    <a:ext uri="{9D8B030D-6E8A-4147-A177-3AD203B41FA5}">
                      <a16:colId xmlns:a16="http://schemas.microsoft.com/office/drawing/2014/main" val="20002"/>
                    </a:ext>
                  </a:extLst>
                </a:gridCol>
              </a:tblGrid>
              <a:tr h="388436">
                <a:tc>
                  <a:txBody>
                    <a:bodyPr/>
                    <a:lstStyle/>
                    <a:p>
                      <a:endParaRPr lang="en-US" dirty="0">
                        <a:solidFill>
                          <a:schemeClr val="tx1"/>
                        </a:solidFill>
                      </a:endParaRPr>
                    </a:p>
                  </a:txBody>
                  <a:tcPr/>
                </a:tc>
                <a:tc>
                  <a:txBody>
                    <a:bodyPr/>
                    <a:lstStyle/>
                    <a:p>
                      <a:r>
                        <a:rPr lang="en-US" dirty="0">
                          <a:solidFill>
                            <a:schemeClr val="tx1"/>
                          </a:solidFill>
                        </a:rPr>
                        <a:t>For Learning</a:t>
                      </a:r>
                    </a:p>
                  </a:txBody>
                  <a:tcPr/>
                </a:tc>
                <a:tc>
                  <a:txBody>
                    <a:bodyPr/>
                    <a:lstStyle/>
                    <a:p>
                      <a:r>
                        <a:rPr lang="en-US" dirty="0">
                          <a:solidFill>
                            <a:schemeClr val="tx1"/>
                          </a:solidFill>
                        </a:rPr>
                        <a:t>Of</a:t>
                      </a:r>
                      <a:r>
                        <a:rPr lang="en-US" baseline="0" dirty="0">
                          <a:solidFill>
                            <a:schemeClr val="tx1"/>
                          </a:solidFill>
                        </a:rPr>
                        <a:t> Learning</a:t>
                      </a:r>
                      <a:endParaRPr lang="en-US" dirty="0">
                        <a:solidFill>
                          <a:schemeClr val="tx1"/>
                        </a:solidFill>
                      </a:endParaRPr>
                    </a:p>
                  </a:txBody>
                  <a:tcPr/>
                </a:tc>
                <a:extLst>
                  <a:ext uri="{0D108BD9-81ED-4DB2-BD59-A6C34878D82A}">
                    <a16:rowId xmlns:a16="http://schemas.microsoft.com/office/drawing/2014/main" val="10000"/>
                  </a:ext>
                </a:extLst>
              </a:tr>
              <a:tr h="957787">
                <a:tc>
                  <a:txBody>
                    <a:bodyPr/>
                    <a:lstStyle/>
                    <a:p>
                      <a:r>
                        <a:rPr lang="en-US" dirty="0"/>
                        <a:t>Primary Users</a:t>
                      </a:r>
                    </a:p>
                  </a:txBody>
                  <a:tcPr/>
                </a:tc>
                <a:tc>
                  <a:txBody>
                    <a:bodyPr/>
                    <a:lstStyle/>
                    <a:p>
                      <a:pPr>
                        <a:buFont typeface="Arial" pitchFamily="34" charset="0"/>
                        <a:buChar char="•"/>
                      </a:pPr>
                      <a:r>
                        <a:rPr lang="en-US" dirty="0"/>
                        <a:t>Students</a:t>
                      </a:r>
                    </a:p>
                    <a:p>
                      <a:pPr>
                        <a:buFont typeface="Arial" pitchFamily="34" charset="0"/>
                        <a:buChar char="•"/>
                      </a:pPr>
                      <a:r>
                        <a:rPr lang="en-US" dirty="0"/>
                        <a:t>Teachers</a:t>
                      </a:r>
                    </a:p>
                    <a:p>
                      <a:pPr>
                        <a:buFont typeface="Arial" pitchFamily="34" charset="0"/>
                        <a:buChar char="•"/>
                      </a:pPr>
                      <a:r>
                        <a:rPr lang="en-US" dirty="0"/>
                        <a:t>Parents</a:t>
                      </a:r>
                    </a:p>
                  </a:txBody>
                  <a:tcPr/>
                </a:tc>
                <a:tc>
                  <a:txBody>
                    <a:bodyPr/>
                    <a:lstStyle/>
                    <a:p>
                      <a:pPr>
                        <a:buFont typeface="Arial" pitchFamily="34" charset="0"/>
                        <a:buChar char="•"/>
                      </a:pPr>
                      <a:r>
                        <a:rPr lang="en-US" dirty="0"/>
                        <a:t>Policy makers</a:t>
                      </a:r>
                    </a:p>
                    <a:p>
                      <a:pPr>
                        <a:buFont typeface="Arial" pitchFamily="34" charset="0"/>
                        <a:buChar char="•"/>
                      </a:pPr>
                      <a:r>
                        <a:rPr lang="en-US" dirty="0"/>
                        <a:t>Program Planners</a:t>
                      </a:r>
                    </a:p>
                    <a:p>
                      <a:pPr>
                        <a:buFont typeface="Arial" pitchFamily="34" charset="0"/>
                        <a:buChar char="•"/>
                      </a:pPr>
                      <a:r>
                        <a:rPr lang="en-US" dirty="0"/>
                        <a:t>Supervisors</a:t>
                      </a:r>
                    </a:p>
                  </a:txBody>
                  <a:tcPr/>
                </a:tc>
                <a:extLst>
                  <a:ext uri="{0D108BD9-81ED-4DB2-BD59-A6C34878D82A}">
                    <a16:rowId xmlns:a16="http://schemas.microsoft.com/office/drawing/2014/main" val="10001"/>
                  </a:ext>
                </a:extLst>
              </a:tr>
              <a:tr h="1245123">
                <a:tc>
                  <a:txBody>
                    <a:bodyPr/>
                    <a:lstStyle/>
                    <a:p>
                      <a:r>
                        <a:rPr lang="en-US" dirty="0"/>
                        <a:t>Typical Users</a:t>
                      </a:r>
                    </a:p>
                  </a:txBody>
                  <a:tcPr/>
                </a:tc>
                <a:tc>
                  <a:txBody>
                    <a:bodyPr/>
                    <a:lstStyle/>
                    <a:p>
                      <a:pPr>
                        <a:buFont typeface="Arial" pitchFamily="34" charset="0"/>
                        <a:buChar char="•"/>
                      </a:pPr>
                      <a:r>
                        <a:rPr lang="en-US" dirty="0"/>
                        <a:t>Help students see &amp; hit the target</a:t>
                      </a:r>
                    </a:p>
                    <a:p>
                      <a:pPr>
                        <a:buFont typeface="Arial" pitchFamily="34" charset="0"/>
                        <a:buChar char="•"/>
                      </a:pPr>
                      <a:r>
                        <a:rPr lang="en-US" dirty="0"/>
                        <a:t>Help teachers identify &amp; respond to student needs</a:t>
                      </a:r>
                    </a:p>
                  </a:txBody>
                  <a:tcPr/>
                </a:tc>
                <a:tc>
                  <a:txBody>
                    <a:bodyPr/>
                    <a:lstStyle/>
                    <a:p>
                      <a:pPr>
                        <a:buFont typeface="Arial" pitchFamily="34" charset="0"/>
                        <a:buChar char="•"/>
                      </a:pPr>
                      <a:r>
                        <a:rPr lang="en-US" dirty="0"/>
                        <a:t>Certify Competence</a:t>
                      </a:r>
                    </a:p>
                    <a:p>
                      <a:pPr>
                        <a:buFont typeface="Arial" pitchFamily="34" charset="0"/>
                        <a:buChar char="•"/>
                      </a:pPr>
                      <a:r>
                        <a:rPr lang="en-US" dirty="0"/>
                        <a:t>Sort students</a:t>
                      </a:r>
                      <a:r>
                        <a:rPr lang="en-US" baseline="0" dirty="0"/>
                        <a:t> according to achievement</a:t>
                      </a:r>
                      <a:endParaRPr lang="en-US" dirty="0"/>
                    </a:p>
                  </a:txBody>
                  <a:tcPr/>
                </a:tc>
                <a:extLst>
                  <a:ext uri="{0D108BD9-81ED-4DB2-BD59-A6C34878D82A}">
                    <a16:rowId xmlns:a16="http://schemas.microsoft.com/office/drawing/2014/main" val="10002"/>
                  </a:ext>
                </a:extLst>
              </a:tr>
              <a:tr h="1532459">
                <a:tc>
                  <a:txBody>
                    <a:bodyPr/>
                    <a:lstStyle/>
                    <a:p>
                      <a:r>
                        <a:rPr lang="en-US" dirty="0"/>
                        <a:t>Teacher’s Role</a:t>
                      </a:r>
                    </a:p>
                  </a:txBody>
                  <a:tcPr/>
                </a:tc>
                <a:tc>
                  <a:txBody>
                    <a:bodyPr/>
                    <a:lstStyle/>
                    <a:p>
                      <a:pPr>
                        <a:buFont typeface="Arial" pitchFamily="34" charset="0"/>
                        <a:buChar char="•"/>
                      </a:pPr>
                      <a:r>
                        <a:rPr lang="en-US" dirty="0"/>
                        <a:t>Inform</a:t>
                      </a:r>
                      <a:r>
                        <a:rPr lang="en-US" baseline="0" dirty="0"/>
                        <a:t> students of targets</a:t>
                      </a:r>
                    </a:p>
                    <a:p>
                      <a:pPr>
                        <a:buFont typeface="Arial" pitchFamily="34" charset="0"/>
                        <a:buChar char="•"/>
                      </a:pPr>
                      <a:r>
                        <a:rPr lang="en-US" baseline="0" dirty="0"/>
                        <a:t>Modify instruction</a:t>
                      </a:r>
                    </a:p>
                    <a:p>
                      <a:pPr>
                        <a:buFont typeface="Arial" pitchFamily="34" charset="0"/>
                        <a:buChar char="•"/>
                      </a:pPr>
                      <a:r>
                        <a:rPr lang="en-US" baseline="0" dirty="0"/>
                        <a:t>Involve students in assessment</a:t>
                      </a:r>
                      <a:endParaRPr lang="en-US" dirty="0"/>
                    </a:p>
                  </a:txBody>
                  <a:tcPr/>
                </a:tc>
                <a:tc>
                  <a:txBody>
                    <a:bodyPr/>
                    <a:lstStyle/>
                    <a:p>
                      <a:pPr>
                        <a:buFont typeface="Arial" pitchFamily="34" charset="0"/>
                        <a:buChar char="•"/>
                      </a:pPr>
                      <a:r>
                        <a:rPr lang="en-US" dirty="0"/>
                        <a:t>Follow</a:t>
                      </a:r>
                      <a:r>
                        <a:rPr lang="en-US" baseline="0" dirty="0"/>
                        <a:t> test administration procedures</a:t>
                      </a:r>
                    </a:p>
                    <a:p>
                      <a:pPr>
                        <a:buFont typeface="Arial" pitchFamily="34" charset="0"/>
                        <a:buChar char="•"/>
                      </a:pPr>
                      <a:r>
                        <a:rPr lang="en-US" baseline="0" dirty="0"/>
                        <a:t>Use results to help student reach GPS</a:t>
                      </a:r>
                      <a:endParaRPr lang="en-US" dirty="0"/>
                    </a:p>
                  </a:txBody>
                  <a:tcPr/>
                </a:tc>
                <a:extLst>
                  <a:ext uri="{0D108BD9-81ED-4DB2-BD59-A6C34878D82A}">
                    <a16:rowId xmlns:a16="http://schemas.microsoft.com/office/drawing/2014/main" val="10003"/>
                  </a:ext>
                </a:extLst>
              </a:tr>
              <a:tr h="1819795">
                <a:tc>
                  <a:txBody>
                    <a:bodyPr/>
                    <a:lstStyle/>
                    <a:p>
                      <a:r>
                        <a:rPr lang="en-US" dirty="0"/>
                        <a:t>Student’s Role</a:t>
                      </a:r>
                    </a:p>
                  </a:txBody>
                  <a:tcPr/>
                </a:tc>
                <a:tc>
                  <a:txBody>
                    <a:bodyPr/>
                    <a:lstStyle/>
                    <a:p>
                      <a:pPr>
                        <a:buFont typeface="Arial" pitchFamily="34" charset="0"/>
                        <a:buChar char="•"/>
                      </a:pPr>
                      <a:r>
                        <a:rPr lang="en-US" dirty="0"/>
                        <a:t>Strive to understand the target</a:t>
                      </a:r>
                    </a:p>
                    <a:p>
                      <a:pPr>
                        <a:buFont typeface="Arial" pitchFamily="34" charset="0"/>
                        <a:buChar char="•"/>
                      </a:pPr>
                      <a:r>
                        <a:rPr lang="en-US" dirty="0"/>
                        <a:t>Act on classroom</a:t>
                      </a:r>
                      <a:r>
                        <a:rPr lang="en-US" baseline="0" dirty="0"/>
                        <a:t> assessment to improve</a:t>
                      </a:r>
                    </a:p>
                    <a:p>
                      <a:pPr>
                        <a:buFont typeface="Arial" pitchFamily="34" charset="0"/>
                        <a:buChar char="•"/>
                      </a:pPr>
                      <a:r>
                        <a:rPr lang="en-US" baseline="0" dirty="0"/>
                        <a:t>Encourage success</a:t>
                      </a:r>
                      <a:endParaRPr lang="en-US" dirty="0"/>
                    </a:p>
                  </a:txBody>
                  <a:tcPr/>
                </a:tc>
                <a:tc>
                  <a:txBody>
                    <a:bodyPr/>
                    <a:lstStyle/>
                    <a:p>
                      <a:pPr>
                        <a:buFont typeface="Arial" pitchFamily="34" charset="0"/>
                        <a:buChar char="•"/>
                      </a:pPr>
                      <a:r>
                        <a:rPr lang="en-US" dirty="0"/>
                        <a:t>Study to meet standards</a:t>
                      </a:r>
                    </a:p>
                    <a:p>
                      <a:pPr>
                        <a:buFont typeface="Arial" pitchFamily="34" charset="0"/>
                        <a:buChar char="•"/>
                      </a:pPr>
                      <a:r>
                        <a:rPr lang="en-US" dirty="0"/>
                        <a:t>Take the test</a:t>
                      </a:r>
                    </a:p>
                    <a:p>
                      <a:pPr>
                        <a:buFont typeface="Arial" pitchFamily="34" charset="0"/>
                        <a:buChar char="•"/>
                      </a:pPr>
                      <a:r>
                        <a:rPr lang="en-US" dirty="0"/>
                        <a:t>Strive for the highest score possible</a:t>
                      </a:r>
                    </a:p>
                    <a:p>
                      <a:pPr>
                        <a:buFont typeface="Arial" pitchFamily="34" charset="0"/>
                        <a:buChar char="•"/>
                      </a:pPr>
                      <a:r>
                        <a:rPr lang="en-US" dirty="0"/>
                        <a:t>Avoid failure</a:t>
                      </a:r>
                    </a:p>
                  </a:txBody>
                  <a:tcPr/>
                </a:tc>
                <a:extLst>
                  <a:ext uri="{0D108BD9-81ED-4DB2-BD59-A6C34878D82A}">
                    <a16:rowId xmlns:a16="http://schemas.microsoft.com/office/drawing/2014/main" val="10004"/>
                  </a:ext>
                </a:extLst>
              </a:tr>
            </a:tbl>
          </a:graphicData>
        </a:graphic>
      </p:graphicFrame>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5029200" cy="1143000"/>
          </a:xfrm>
        </p:spPr>
        <p:txBody>
          <a:bodyPr>
            <a:normAutofit fontScale="90000"/>
          </a:bodyPr>
          <a:lstStyle/>
          <a:p>
            <a:pPr algn="ctr"/>
            <a:r>
              <a:rPr lang="en-US" b="1" dirty="0"/>
              <a:t>Meaning of Assessment</a:t>
            </a:r>
          </a:p>
        </p:txBody>
      </p:sp>
      <p:sp>
        <p:nvSpPr>
          <p:cNvPr id="3" name="Content Placeholder 2"/>
          <p:cNvSpPr>
            <a:spLocks noGrp="1"/>
          </p:cNvSpPr>
          <p:nvPr>
            <p:ph idx="1"/>
          </p:nvPr>
        </p:nvSpPr>
        <p:spPr>
          <a:xfrm>
            <a:off x="228600" y="2057400"/>
            <a:ext cx="8458200" cy="3730752"/>
          </a:xfrm>
        </p:spPr>
        <p:txBody>
          <a:bodyPr>
            <a:normAutofit/>
          </a:bodyPr>
          <a:lstStyle/>
          <a:p>
            <a:pPr algn="just"/>
            <a:r>
              <a:rPr lang="en-US" dirty="0"/>
              <a:t>Assessment plays a number of roles in the life of a student, some of which they may be more aware of than others. </a:t>
            </a:r>
          </a:p>
          <a:p>
            <a:pPr algn="just"/>
            <a:endParaRPr lang="en-US" dirty="0"/>
          </a:p>
          <a:p>
            <a:pPr algn="just"/>
            <a:r>
              <a:rPr lang="en-US" dirty="0"/>
              <a:t>Educational assessment is the process of documenting, usually in measurable terms, knowledge, skills, attitudes and beliefs. </a:t>
            </a:r>
          </a:p>
        </p:txBody>
      </p:sp>
      <p:pic>
        <p:nvPicPr>
          <p:cNvPr id="4098" name="Picture 2" descr="C:\Users\Admin\Desktop\assessment.gif"/>
          <p:cNvPicPr>
            <a:picLocks noChangeAspect="1" noChangeArrowheads="1" noCrop="1"/>
          </p:cNvPicPr>
          <p:nvPr/>
        </p:nvPicPr>
        <p:blipFill>
          <a:blip r:embed="rId2" cstate="print"/>
          <a:srcRect/>
          <a:stretch>
            <a:fillRect/>
          </a:stretch>
        </p:blipFill>
        <p:spPr bwMode="auto">
          <a:xfrm>
            <a:off x="5668636" y="0"/>
            <a:ext cx="3475364" cy="1954892"/>
          </a:xfrm>
          <a:prstGeom prst="rect">
            <a:avLst/>
          </a:prstGeom>
          <a:noFill/>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3048000" cy="1143000"/>
          </a:xfrm>
        </p:spPr>
        <p:txBody>
          <a:bodyPr>
            <a:normAutofit fontScale="90000"/>
          </a:bodyPr>
          <a:lstStyle/>
          <a:p>
            <a:pPr algn="l"/>
            <a:r>
              <a:rPr lang="en-US" b="1" dirty="0"/>
              <a:t>Assessment</a:t>
            </a:r>
          </a:p>
        </p:txBody>
      </p:sp>
      <p:sp>
        <p:nvSpPr>
          <p:cNvPr id="3" name="Content Placeholder 2"/>
          <p:cNvSpPr>
            <a:spLocks noGrp="1"/>
          </p:cNvSpPr>
          <p:nvPr>
            <p:ph idx="1"/>
          </p:nvPr>
        </p:nvSpPr>
        <p:spPr>
          <a:xfrm>
            <a:off x="457200" y="2133600"/>
            <a:ext cx="8229600" cy="4340352"/>
          </a:xfrm>
        </p:spPr>
        <p:txBody>
          <a:bodyPr>
            <a:normAutofit/>
          </a:bodyPr>
          <a:lstStyle/>
          <a:p>
            <a:pPr algn="just"/>
            <a:r>
              <a:rPr lang="en-US" dirty="0"/>
              <a:t>According to Evangeline Harris </a:t>
            </a:r>
            <a:r>
              <a:rPr lang="en-US" dirty="0" err="1"/>
              <a:t>Stefankis</a:t>
            </a:r>
            <a:r>
              <a:rPr lang="en-US" dirty="0"/>
              <a:t> (2002), “The word assess comes from the Latin, which means to set beside. Literally then, To assess means to sit beside the learner”. </a:t>
            </a:r>
          </a:p>
          <a:p>
            <a:pPr algn="just">
              <a:buNone/>
            </a:pPr>
            <a:endParaRPr lang="en-US" dirty="0"/>
          </a:p>
          <a:p>
            <a:pPr algn="just"/>
            <a:r>
              <a:rPr lang="en-US" dirty="0"/>
              <a:t>According to Fenton (1996), “Assessment is the collection of relevant information </a:t>
            </a:r>
          </a:p>
        </p:txBody>
      </p:sp>
      <p:pic>
        <p:nvPicPr>
          <p:cNvPr id="6146" name="Picture 2" descr="C:\Users\Admin\Desktop\origin.gif"/>
          <p:cNvPicPr>
            <a:picLocks noChangeAspect="1" noChangeArrowheads="1" noCrop="1"/>
          </p:cNvPicPr>
          <p:nvPr/>
        </p:nvPicPr>
        <p:blipFill>
          <a:blip r:embed="rId2"/>
          <a:srcRect/>
          <a:stretch>
            <a:fillRect/>
          </a:stretch>
        </p:blipFill>
        <p:spPr bwMode="auto">
          <a:xfrm>
            <a:off x="5791200" y="0"/>
            <a:ext cx="3352800" cy="2209800"/>
          </a:xfrm>
          <a:prstGeom prst="rect">
            <a:avLst/>
          </a:prstGeom>
          <a:noFill/>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63562"/>
          </a:xfrm>
        </p:spPr>
        <p:txBody>
          <a:bodyPr>
            <a:normAutofit fontScale="90000"/>
          </a:bodyPr>
          <a:lstStyle/>
          <a:p>
            <a:pPr algn="ctr"/>
            <a:r>
              <a:rPr lang="en-US" b="1" dirty="0"/>
              <a:t>Definition of Assessment</a:t>
            </a:r>
          </a:p>
        </p:txBody>
      </p:sp>
      <p:sp>
        <p:nvSpPr>
          <p:cNvPr id="3" name="Content Placeholder 2"/>
          <p:cNvSpPr>
            <a:spLocks noGrp="1"/>
          </p:cNvSpPr>
          <p:nvPr>
            <p:ph idx="1"/>
          </p:nvPr>
        </p:nvSpPr>
        <p:spPr>
          <a:xfrm>
            <a:off x="457200" y="1428736"/>
            <a:ext cx="8001000" cy="3143264"/>
          </a:xfrm>
        </p:spPr>
        <p:txBody>
          <a:bodyPr>
            <a:normAutofit/>
          </a:bodyPr>
          <a:lstStyle/>
          <a:p>
            <a:pPr algn="just"/>
            <a:r>
              <a:rPr lang="en-US" dirty="0"/>
              <a:t>Assessment does more than allocate a grade or degree classification to students – it plays an important role in focusing their attention and, as Sainsbury &amp; Walker (2007) observe, actually drives their learning. </a:t>
            </a:r>
          </a:p>
        </p:txBody>
      </p:sp>
      <p:pic>
        <p:nvPicPr>
          <p:cNvPr id="5122" name="Picture 2"/>
          <p:cNvPicPr>
            <a:picLocks noChangeAspect="1" noChangeArrowheads="1"/>
          </p:cNvPicPr>
          <p:nvPr/>
        </p:nvPicPr>
        <p:blipFill>
          <a:blip r:embed="rId2"/>
          <a:srcRect/>
          <a:stretch>
            <a:fillRect/>
          </a:stretch>
        </p:blipFill>
        <p:spPr bwMode="auto">
          <a:xfrm>
            <a:off x="3643306" y="3786190"/>
            <a:ext cx="3505200" cy="2743224"/>
          </a:xfrm>
          <a:prstGeom prst="rect">
            <a:avLst/>
          </a:prstGeom>
          <a:noFill/>
          <a:ln w="9525">
            <a:noFill/>
            <a:miter lim="800000"/>
            <a:headEnd/>
            <a:tailEnd/>
          </a:ln>
          <a:effec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Gibbs (2003) states that Assessment has 6 main functions</a:t>
            </a:r>
          </a:p>
        </p:txBody>
      </p:sp>
      <p:sp>
        <p:nvSpPr>
          <p:cNvPr id="3" name="Content Placeholder 2"/>
          <p:cNvSpPr>
            <a:spLocks noGrp="1"/>
          </p:cNvSpPr>
          <p:nvPr>
            <p:ph idx="1"/>
          </p:nvPr>
        </p:nvSpPr>
        <p:spPr>
          <a:xfrm>
            <a:off x="533400" y="1984248"/>
            <a:ext cx="8229600" cy="4873752"/>
          </a:xfrm>
        </p:spPr>
        <p:txBody>
          <a:bodyPr>
            <a:normAutofit lnSpcReduction="10000"/>
          </a:bodyPr>
          <a:lstStyle/>
          <a:p>
            <a:pPr algn="just">
              <a:buNone/>
            </a:pPr>
            <a:r>
              <a:rPr lang="en-US" dirty="0"/>
              <a:t>1. Capturing student time and attention.  </a:t>
            </a:r>
          </a:p>
          <a:p>
            <a:pPr algn="just">
              <a:buNone/>
            </a:pPr>
            <a:r>
              <a:rPr lang="en-US" dirty="0"/>
              <a:t>2. Generating appropriate student learning activity  </a:t>
            </a:r>
          </a:p>
          <a:p>
            <a:pPr algn="just">
              <a:buNone/>
            </a:pPr>
            <a:r>
              <a:rPr lang="en-US" dirty="0"/>
              <a:t>3.Providing timely feedback which students pay attention to </a:t>
            </a:r>
          </a:p>
          <a:p>
            <a:pPr algn="just">
              <a:buNone/>
            </a:pPr>
            <a:r>
              <a:rPr lang="en-US" dirty="0"/>
              <a:t>4.Helping students to internalize the discipline’s standards and notions of equality </a:t>
            </a:r>
          </a:p>
          <a:p>
            <a:pPr algn="just">
              <a:buNone/>
            </a:pPr>
            <a:r>
              <a:rPr lang="en-US" dirty="0"/>
              <a:t>5.Generating marks or grades which distinguish between students or enable pass/fail decisions to be made  </a:t>
            </a:r>
          </a:p>
          <a:p>
            <a:pPr algn="just">
              <a:buNone/>
            </a:pPr>
            <a:r>
              <a:rPr lang="en-US" dirty="0"/>
              <a:t>6.Providing evidence for other outside the course to enable them to judge the appropriateness of standards on the course. That may be relied on for making decisions. </a:t>
            </a:r>
          </a:p>
          <a:p>
            <a:endParaRPr lang="en-US"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019800" cy="639762"/>
          </a:xfrm>
        </p:spPr>
        <p:txBody>
          <a:bodyPr>
            <a:normAutofit fontScale="90000"/>
          </a:bodyPr>
          <a:lstStyle/>
          <a:p>
            <a:pPr algn="ctr"/>
            <a:r>
              <a:rPr lang="en-US" b="1" dirty="0"/>
              <a:t>Meaning of Evaluation</a:t>
            </a:r>
          </a:p>
        </p:txBody>
      </p:sp>
      <p:sp>
        <p:nvSpPr>
          <p:cNvPr id="3" name="Content Placeholder 2"/>
          <p:cNvSpPr>
            <a:spLocks noGrp="1"/>
          </p:cNvSpPr>
          <p:nvPr>
            <p:ph idx="1"/>
          </p:nvPr>
        </p:nvSpPr>
        <p:spPr>
          <a:xfrm>
            <a:off x="228600" y="2362200"/>
            <a:ext cx="8458200" cy="4111752"/>
          </a:xfrm>
        </p:spPr>
        <p:txBody>
          <a:bodyPr>
            <a:normAutofit/>
          </a:bodyPr>
          <a:lstStyle/>
          <a:p>
            <a:pPr algn="just"/>
            <a:r>
              <a:rPr lang="en-US" sz="2800" b="1" dirty="0"/>
              <a:t>Evaluation = Measurement + </a:t>
            </a:r>
            <a:r>
              <a:rPr lang="en-US" sz="2800" b="1" dirty="0" err="1"/>
              <a:t>Judgement</a:t>
            </a:r>
            <a:endParaRPr lang="en-US" sz="2800" b="1" dirty="0"/>
          </a:p>
          <a:p>
            <a:pPr algn="just"/>
            <a:r>
              <a:rPr lang="en-US" dirty="0"/>
              <a:t> Measurement tells quantity and evaluation refers to quality.</a:t>
            </a:r>
          </a:p>
          <a:p>
            <a:pPr algn="just"/>
            <a:r>
              <a:rPr lang="en-US" dirty="0"/>
              <a:t> Measurement tells “how much” and evaluation tells “what value or worth that how much is”. </a:t>
            </a:r>
          </a:p>
        </p:txBody>
      </p:sp>
      <p:pic>
        <p:nvPicPr>
          <p:cNvPr id="7170" name="Picture 2" descr="C:\Users\Admin\Desktop\evaluation.jpg"/>
          <p:cNvPicPr>
            <a:picLocks noChangeAspect="1" noChangeArrowheads="1"/>
          </p:cNvPicPr>
          <p:nvPr/>
        </p:nvPicPr>
        <p:blipFill>
          <a:blip r:embed="rId2"/>
          <a:srcRect/>
          <a:stretch>
            <a:fillRect/>
          </a:stretch>
        </p:blipFill>
        <p:spPr bwMode="auto">
          <a:xfrm>
            <a:off x="6400801" y="0"/>
            <a:ext cx="2743200" cy="2057400"/>
          </a:xfrm>
          <a:prstGeom prst="rect">
            <a:avLst/>
          </a:prstGeom>
          <a:noFill/>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162800" cy="792162"/>
          </a:xfrm>
        </p:spPr>
        <p:txBody>
          <a:bodyPr>
            <a:normAutofit fontScale="90000"/>
          </a:bodyPr>
          <a:lstStyle/>
          <a:p>
            <a:pPr algn="ctr"/>
            <a:r>
              <a:rPr lang="en-US" b="1" dirty="0"/>
              <a:t>Definition of Evaluation</a:t>
            </a:r>
          </a:p>
        </p:txBody>
      </p:sp>
      <p:sp>
        <p:nvSpPr>
          <p:cNvPr id="3" name="Content Placeholder 2"/>
          <p:cNvSpPr>
            <a:spLocks noGrp="1"/>
          </p:cNvSpPr>
          <p:nvPr>
            <p:ph idx="1"/>
          </p:nvPr>
        </p:nvSpPr>
        <p:spPr>
          <a:xfrm>
            <a:off x="228600" y="1828800"/>
            <a:ext cx="8534400" cy="4645152"/>
          </a:xfrm>
        </p:spPr>
        <p:txBody>
          <a:bodyPr>
            <a:normAutofit/>
          </a:bodyPr>
          <a:lstStyle/>
          <a:p>
            <a:pPr algn="just"/>
            <a:r>
              <a:rPr lang="en-US" dirty="0"/>
              <a:t>Evaluation is the process of delineating, obtaining and providing useful information for judging decision alternative (</a:t>
            </a:r>
            <a:r>
              <a:rPr lang="en-US" dirty="0" err="1"/>
              <a:t>Stufflebeam</a:t>
            </a:r>
            <a:r>
              <a:rPr lang="en-US" dirty="0"/>
              <a:t>). </a:t>
            </a:r>
          </a:p>
          <a:p>
            <a:pPr algn="just"/>
            <a:endParaRPr lang="en-US" dirty="0"/>
          </a:p>
          <a:p>
            <a:pPr algn="just"/>
            <a:r>
              <a:rPr lang="en-US" dirty="0"/>
              <a:t>Evaluation in education is a process by which we form judgment about the value of the educational status or achievement of students (Hill &amp; </a:t>
            </a:r>
            <a:r>
              <a:rPr lang="en-US" dirty="0" err="1"/>
              <a:t>Dressel</a:t>
            </a:r>
            <a:r>
              <a:rPr lang="en-US" dirty="0"/>
              <a:t>). </a:t>
            </a:r>
          </a:p>
        </p:txBody>
      </p:sp>
      <p:pic>
        <p:nvPicPr>
          <p:cNvPr id="8195" name="Picture 3" descr="C:\Users\Admin\Desktop\evaluation.gif"/>
          <p:cNvPicPr>
            <a:picLocks noChangeAspect="1" noChangeArrowheads="1" noCrop="1"/>
          </p:cNvPicPr>
          <p:nvPr/>
        </p:nvPicPr>
        <p:blipFill>
          <a:blip r:embed="rId2"/>
          <a:srcRect/>
          <a:stretch>
            <a:fillRect/>
          </a:stretch>
        </p:blipFill>
        <p:spPr bwMode="auto">
          <a:xfrm>
            <a:off x="6400800" y="0"/>
            <a:ext cx="2743200" cy="1905000"/>
          </a:xfrm>
          <a:prstGeom prst="rect">
            <a:avLst/>
          </a:prstGeom>
          <a:noFill/>
        </p:spPr>
      </p:pic>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2806</TotalTime>
  <Words>1673</Words>
  <Application>Microsoft Office PowerPoint</Application>
  <PresentationFormat>On-screen Show (4:3)</PresentationFormat>
  <Paragraphs>276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Assessment for learning Unit -1  Basics of Assessment </vt:lpstr>
      <vt:lpstr>Meaning of Measurement</vt:lpstr>
      <vt:lpstr>Definition of Measurement</vt:lpstr>
      <vt:lpstr>Meaning of Assessment</vt:lpstr>
      <vt:lpstr>Assessment</vt:lpstr>
      <vt:lpstr>Definition of Assessment</vt:lpstr>
      <vt:lpstr>Gibbs (2003) states that Assessment has 6 main functions</vt:lpstr>
      <vt:lpstr>Meaning of Evaluation</vt:lpstr>
      <vt:lpstr>Definition of Evaluation</vt:lpstr>
      <vt:lpstr>Evaluation</vt:lpstr>
      <vt:lpstr>Principles of Evaluation</vt:lpstr>
      <vt:lpstr>Relationship between Measurement &amp; Evaluation</vt:lpstr>
      <vt:lpstr>Relationship between Measurement &amp; Evaluation</vt:lpstr>
      <vt:lpstr>Comparison Chart </vt:lpstr>
      <vt:lpstr>Comparison Chart </vt:lpstr>
      <vt:lpstr>Role of assessment in learning</vt:lpstr>
      <vt:lpstr>Perspectives of Assessment</vt:lpstr>
      <vt:lpstr> Assessment of learning</vt:lpstr>
      <vt:lpstr>Assessment as learning</vt:lpstr>
      <vt:lpstr>Assessment for learning</vt:lpstr>
      <vt:lpstr>Assessment for learning</vt:lpstr>
      <vt:lpstr>Assessment for learning</vt:lpstr>
      <vt:lpstr>Assessment for, as &amp; of learning</vt:lpstr>
      <vt:lpstr>Assessment OF Learning vs Assessment FOR Learning</vt:lpstr>
      <vt:lpstr>Formative Assessment</vt:lpstr>
      <vt:lpstr>Formative Assessment</vt:lpstr>
      <vt:lpstr>Key elements of formative assessment</vt:lpstr>
      <vt:lpstr>Formative assessment</vt:lpstr>
      <vt:lpstr>Strategies (Formative Assessment)</vt:lpstr>
      <vt:lpstr>PowerPoint Presentation</vt:lpstr>
      <vt:lpstr>Summative Assessment </vt:lpstr>
      <vt:lpstr>PowerPoint Presentation</vt:lpstr>
      <vt:lpstr>Purpose of Assessment</vt:lpstr>
      <vt:lpstr>Functions of Assessment</vt:lpstr>
      <vt:lpstr>Assessment OF &amp; FOR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for learning</dc:title>
  <dc:creator>Admin</dc:creator>
  <cp:lastModifiedBy>Mahendiran N</cp:lastModifiedBy>
  <cp:revision>127</cp:revision>
  <dcterms:created xsi:type="dcterms:W3CDTF">2006-08-16T00:00:00Z</dcterms:created>
  <dcterms:modified xsi:type="dcterms:W3CDTF">2020-08-02T18:14:50Z</dcterms:modified>
</cp:coreProperties>
</file>