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7" r:id="rId3"/>
    <p:sldId id="257" r:id="rId4"/>
    <p:sldId id="258" r:id="rId5"/>
    <p:sldId id="260" r:id="rId6"/>
    <p:sldId id="261" r:id="rId7"/>
    <p:sldId id="262" r:id="rId8"/>
    <p:sldId id="266" r:id="rId9"/>
    <p:sldId id="276" r:id="rId10"/>
    <p:sldId id="277" r:id="rId11"/>
    <p:sldId id="278" r:id="rId12"/>
    <p:sldId id="279" r:id="rId13"/>
    <p:sldId id="280" r:id="rId14"/>
    <p:sldId id="267" r:id="rId15"/>
    <p:sldId id="281" r:id="rId16"/>
    <p:sldId id="282" r:id="rId17"/>
    <p:sldId id="283" r:id="rId18"/>
    <p:sldId id="284" r:id="rId19"/>
    <p:sldId id="274" r:id="rId20"/>
    <p:sldId id="263" r:id="rId21"/>
    <p:sldId id="264" r:id="rId22"/>
    <p:sldId id="265" r:id="rId23"/>
    <p:sldId id="28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2" autoAdjust="0"/>
    <p:restoredTop sz="94660"/>
  </p:normalViewPr>
  <p:slideViewPr>
    <p:cSldViewPr snapToGrid="0">
      <p:cViewPr varScale="1">
        <p:scale>
          <a:sx n="72" d="100"/>
          <a:sy n="72" d="100"/>
        </p:scale>
        <p:origin x="7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2AE04B-46D3-422F-85C4-80F0CAFDB495}" type="datetimeFigureOut">
              <a:rPr lang="en-IN" smtClean="0"/>
              <a:t>03-08-2020</a:t>
            </a:fld>
            <a:endParaRPr lang="en-IN"/>
          </a:p>
        </p:txBody>
      </p:sp>
      <p:sp>
        <p:nvSpPr>
          <p:cNvPr id="5" name="Footer Placeholder 4"/>
          <p:cNvSpPr>
            <a:spLocks noGrp="1"/>
          </p:cNvSpPr>
          <p:nvPr>
            <p:ph type="ftr" sz="quarter" idx="11"/>
          </p:nvPr>
        </p:nvSpPr>
        <p:spPr>
          <a:xfrm>
            <a:off x="2416500" y="329307"/>
            <a:ext cx="4973915" cy="309201"/>
          </a:xfrm>
        </p:spPr>
        <p:txBody>
          <a:bodyPr/>
          <a:lstStyle/>
          <a:p>
            <a:endParaRPr lang="en-IN"/>
          </a:p>
        </p:txBody>
      </p:sp>
      <p:sp>
        <p:nvSpPr>
          <p:cNvPr id="6" name="Slide Number Placeholder 5"/>
          <p:cNvSpPr>
            <a:spLocks noGrp="1"/>
          </p:cNvSpPr>
          <p:nvPr>
            <p:ph type="sldNum" sz="quarter" idx="12"/>
          </p:nvPr>
        </p:nvSpPr>
        <p:spPr>
          <a:xfrm>
            <a:off x="1437664" y="798973"/>
            <a:ext cx="811019" cy="503578"/>
          </a:xfrm>
        </p:spPr>
        <p:txBody>
          <a:bodyPr/>
          <a:lstStyle/>
          <a:p>
            <a:fld id="{B410AB1C-84F5-4FB2-A32C-410503F45459}" type="slidenum">
              <a:rPr lang="en-IN" smtClean="0"/>
              <a:t>‹#›</a:t>
            </a:fld>
            <a:endParaRPr lang="en-IN"/>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38260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2AE04B-46D3-422F-85C4-80F0CAFDB495}" type="datetimeFigureOut">
              <a:rPr lang="en-IN" smtClean="0"/>
              <a:t>03-08-2020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10AB1C-84F5-4FB2-A32C-410503F45459}" type="slidenum">
              <a:rPr lang="en-IN" smtClean="0"/>
              <a:t>‹#›</a:t>
            </a:fld>
            <a:endParaRPr lang="en-IN"/>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29077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2AE04B-46D3-422F-85C4-80F0CAFDB495}" type="datetimeFigureOut">
              <a:rPr lang="en-IN" smtClean="0"/>
              <a:t>03-08-2020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10AB1C-84F5-4FB2-A32C-410503F45459}" type="slidenum">
              <a:rPr lang="en-IN" smtClean="0"/>
              <a:t>‹#›</a:t>
            </a:fld>
            <a:endParaRPr lang="en-IN"/>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17250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2AE04B-46D3-422F-85C4-80F0CAFDB495}" type="datetimeFigureOut">
              <a:rPr lang="en-IN" smtClean="0"/>
              <a:t>03-08-2020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10AB1C-84F5-4FB2-A32C-410503F45459}" type="slidenum">
              <a:rPr lang="en-IN" smtClean="0"/>
              <a:t>‹#›</a:t>
            </a:fld>
            <a:endParaRPr lang="en-IN"/>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04926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2AE04B-46D3-422F-85C4-80F0CAFDB495}" type="datetimeFigureOut">
              <a:rPr lang="en-IN" smtClean="0"/>
              <a:t>03-08-2020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10AB1C-84F5-4FB2-A32C-410503F45459}" type="slidenum">
              <a:rPr lang="en-IN" smtClean="0"/>
              <a:t>‹#›</a:t>
            </a:fld>
            <a:endParaRPr lang="en-IN"/>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2557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2AE04B-46D3-422F-85C4-80F0CAFDB495}" type="datetimeFigureOut">
              <a:rPr lang="en-IN" smtClean="0"/>
              <a:t>03-08-2020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410AB1C-84F5-4FB2-A32C-410503F45459}" type="slidenum">
              <a:rPr lang="en-IN" smtClean="0"/>
              <a:t>‹#›</a:t>
            </a:fld>
            <a:endParaRPr lang="en-IN"/>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01798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2AE04B-46D3-422F-85C4-80F0CAFDB495}" type="datetimeFigureOut">
              <a:rPr lang="en-IN" smtClean="0"/>
              <a:t>03-08-2020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410AB1C-84F5-4FB2-A32C-410503F45459}" type="slidenum">
              <a:rPr lang="en-IN" smtClean="0"/>
              <a:t>‹#›</a:t>
            </a:fld>
            <a:endParaRPr lang="en-IN"/>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95583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2AE04B-46D3-422F-85C4-80F0CAFDB495}" type="datetimeFigureOut">
              <a:rPr lang="en-IN" smtClean="0"/>
              <a:t>03-08-2020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410AB1C-84F5-4FB2-A32C-410503F45459}" type="slidenum">
              <a:rPr lang="en-IN" smtClean="0"/>
              <a:t>‹#›</a:t>
            </a:fld>
            <a:endParaRPr lang="en-IN"/>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6714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AE04B-46D3-422F-85C4-80F0CAFDB495}" type="datetimeFigureOut">
              <a:rPr lang="en-IN" smtClean="0"/>
              <a:t>03-08-2020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410AB1C-84F5-4FB2-A32C-410503F45459}" type="slidenum">
              <a:rPr lang="en-IN" smtClean="0"/>
              <a:t>‹#›</a:t>
            </a:fld>
            <a:endParaRPr lang="en-IN"/>
          </a:p>
        </p:txBody>
      </p:sp>
    </p:spTree>
    <p:extLst>
      <p:ext uri="{BB962C8B-B14F-4D97-AF65-F5344CB8AC3E}">
        <p14:creationId xmlns:p14="http://schemas.microsoft.com/office/powerpoint/2010/main" val="267240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2AE04B-46D3-422F-85C4-80F0CAFDB495}" type="datetimeFigureOut">
              <a:rPr lang="en-IN" smtClean="0"/>
              <a:t>03-08-2020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410AB1C-84F5-4FB2-A32C-410503F45459}" type="slidenum">
              <a:rPr lang="en-IN" smtClean="0"/>
              <a:t>‹#›</a:t>
            </a:fld>
            <a:endParaRPr lang="en-IN"/>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50464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32AE04B-46D3-422F-85C4-80F0CAFDB495}" type="datetimeFigureOut">
              <a:rPr lang="en-IN" smtClean="0"/>
              <a:t>03-08-2020</a:t>
            </a:fld>
            <a:endParaRPr lang="en-IN"/>
          </a:p>
        </p:txBody>
      </p:sp>
      <p:sp>
        <p:nvSpPr>
          <p:cNvPr id="6" name="Footer Placeholder 5"/>
          <p:cNvSpPr>
            <a:spLocks noGrp="1"/>
          </p:cNvSpPr>
          <p:nvPr>
            <p:ph type="ftr" sz="quarter" idx="11"/>
          </p:nvPr>
        </p:nvSpPr>
        <p:spPr>
          <a:xfrm>
            <a:off x="1447382" y="318640"/>
            <a:ext cx="5541004" cy="320931"/>
          </a:xfrm>
        </p:spPr>
        <p:txBody>
          <a:bodyPr/>
          <a:lstStyle/>
          <a:p>
            <a:endParaRPr lang="en-IN"/>
          </a:p>
        </p:txBody>
      </p:sp>
      <p:sp>
        <p:nvSpPr>
          <p:cNvPr id="7" name="Slide Number Placeholder 6"/>
          <p:cNvSpPr>
            <a:spLocks noGrp="1"/>
          </p:cNvSpPr>
          <p:nvPr>
            <p:ph type="sldNum" sz="quarter" idx="12"/>
          </p:nvPr>
        </p:nvSpPr>
        <p:spPr/>
        <p:txBody>
          <a:bodyPr/>
          <a:lstStyle/>
          <a:p>
            <a:fld id="{B410AB1C-84F5-4FB2-A32C-410503F45459}" type="slidenum">
              <a:rPr lang="en-IN" smtClean="0"/>
              <a:t>‹#›</a:t>
            </a:fld>
            <a:endParaRPr lang="en-IN"/>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21801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32AE04B-46D3-422F-85C4-80F0CAFDB495}" type="datetimeFigureOut">
              <a:rPr lang="en-IN" smtClean="0"/>
              <a:t>03-08-2020</a:t>
            </a:fld>
            <a:endParaRPr lang="en-IN"/>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B410AB1C-84F5-4FB2-A32C-410503F45459}" type="slidenum">
              <a:rPr lang="en-IN" smtClean="0"/>
              <a:t>‹#›</a:t>
            </a:fld>
            <a:endParaRPr lang="en-IN"/>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5974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byjus.com/biology/reproduct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scied.ucar.edu/shortcontent/mesosphere-overview"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scied.ucar.edu/shortcontent/thermosphere-overview"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scied.ucar.edu/shortcontent/exosphere-overview"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Nature" TargetMode="External"/><Relationship Id="rId2" Type="http://schemas.openxmlformats.org/officeDocument/2006/relationships/hyperlink" Target="https://en.wikipedia.org/wiki/Lif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F6892-095B-43F0-89C9-420712A184E8}"/>
              </a:ext>
            </a:extLst>
          </p:cNvPr>
          <p:cNvSpPr>
            <a:spLocks noGrp="1"/>
          </p:cNvSpPr>
          <p:nvPr>
            <p:ph type="ctrTitle"/>
          </p:nvPr>
        </p:nvSpPr>
        <p:spPr>
          <a:xfrm>
            <a:off x="2285404" y="2256032"/>
            <a:ext cx="9144000" cy="1172968"/>
          </a:xfrm>
        </p:spPr>
        <p:txBody>
          <a:bodyPr>
            <a:noAutofit/>
          </a:bodyPr>
          <a:lstStyle/>
          <a:p>
            <a:r>
              <a:rPr lang="en-US" altLang="en-US" sz="4000" dirty="0"/>
              <a:t>INTRODUCTION TO 	</a:t>
            </a:r>
            <a:br>
              <a:rPr lang="en-IN" sz="4000" dirty="0"/>
            </a:br>
            <a:r>
              <a:rPr lang="en-US" altLang="en-US" sz="4000" dirty="0"/>
              <a:t>ENVIRONMENTAL EDUCATION</a:t>
            </a:r>
            <a:endParaRPr lang="en-IN" sz="4000" dirty="0"/>
          </a:p>
        </p:txBody>
      </p:sp>
      <p:sp>
        <p:nvSpPr>
          <p:cNvPr id="10" name="TextBox 9">
            <a:extLst>
              <a:ext uri="{FF2B5EF4-FFF2-40B4-BE49-F238E27FC236}">
                <a16:creationId xmlns:a16="http://schemas.microsoft.com/office/drawing/2014/main" id="{C6A9C1E0-AEE6-4645-854A-5F8F450A292F}"/>
              </a:ext>
            </a:extLst>
          </p:cNvPr>
          <p:cNvSpPr txBox="1"/>
          <p:nvPr/>
        </p:nvSpPr>
        <p:spPr>
          <a:xfrm>
            <a:off x="5101388" y="3609694"/>
            <a:ext cx="6094602" cy="1477328"/>
          </a:xfrm>
          <a:prstGeom prst="rect">
            <a:avLst/>
          </a:prstGeom>
          <a:noFill/>
        </p:spPr>
        <p:txBody>
          <a:bodyPr wrap="square">
            <a:spAutoFit/>
          </a:bodyPr>
          <a:lstStyle/>
          <a:p>
            <a:pPr marL="0" indent="0" algn="r" eaLnBrk="1">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altLang="en-US" dirty="0"/>
              <a:t>Presented By,</a:t>
            </a:r>
          </a:p>
          <a:p>
            <a:pPr marL="0" indent="0" algn="r" eaLnBrk="1">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altLang="en-US" dirty="0"/>
              <a:t>Mrs. Anuradha K,</a:t>
            </a:r>
          </a:p>
          <a:p>
            <a:pPr marL="0" indent="0" algn="r" eaLnBrk="1">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altLang="en-US" dirty="0"/>
              <a:t>Assistant Professor of Bio-science,</a:t>
            </a:r>
          </a:p>
          <a:p>
            <a:pPr marL="0" indent="0" algn="r" eaLnBrk="1">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altLang="en-US" dirty="0"/>
              <a:t>Jaya College of Education,</a:t>
            </a:r>
          </a:p>
          <a:p>
            <a:pPr marL="0" indent="0" algn="r" eaLnBrk="1">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altLang="en-US" dirty="0" err="1"/>
              <a:t>Thiruninravur</a:t>
            </a:r>
            <a:r>
              <a:rPr lang="en-US" altLang="en-US" dirty="0"/>
              <a:t>.</a:t>
            </a:r>
          </a:p>
        </p:txBody>
      </p:sp>
      <p:pic>
        <p:nvPicPr>
          <p:cNvPr id="1032" name="Picture 8" descr="The Environment | American Experience | Official Site | PBS">
            <a:extLst>
              <a:ext uri="{FF2B5EF4-FFF2-40B4-BE49-F238E27FC236}">
                <a16:creationId xmlns:a16="http://schemas.microsoft.com/office/drawing/2014/main" id="{0F1F56BC-36A1-4476-92DA-CD596771C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488" y="3831520"/>
            <a:ext cx="3861816" cy="2295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116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F9545-B5D3-46D8-A25D-8531F2E21D36}"/>
              </a:ext>
            </a:extLst>
          </p:cNvPr>
          <p:cNvSpPr>
            <a:spLocks noGrp="1"/>
          </p:cNvSpPr>
          <p:nvPr>
            <p:ph type="title"/>
          </p:nvPr>
        </p:nvSpPr>
        <p:spPr/>
        <p:txBody>
          <a:bodyPr/>
          <a:lstStyle/>
          <a:p>
            <a:r>
              <a:rPr lang="en-IN" dirty="0"/>
              <a:t>ABIOTIC COMPONENTS</a:t>
            </a:r>
          </a:p>
        </p:txBody>
      </p:sp>
      <p:sp>
        <p:nvSpPr>
          <p:cNvPr id="3" name="Content Placeholder 2">
            <a:extLst>
              <a:ext uri="{FF2B5EF4-FFF2-40B4-BE49-F238E27FC236}">
                <a16:creationId xmlns:a16="http://schemas.microsoft.com/office/drawing/2014/main" id="{81E20539-5D98-47E9-8DBB-F5B0352449D4}"/>
              </a:ext>
            </a:extLst>
          </p:cNvPr>
          <p:cNvSpPr>
            <a:spLocks noGrp="1"/>
          </p:cNvSpPr>
          <p:nvPr>
            <p:ph idx="1"/>
          </p:nvPr>
        </p:nvSpPr>
        <p:spPr>
          <a:xfrm>
            <a:off x="1451579" y="2035759"/>
            <a:ext cx="9603275" cy="3340415"/>
          </a:xfrm>
        </p:spPr>
        <p:txBody>
          <a:bodyPr>
            <a:normAutofit/>
          </a:bodyPr>
          <a:lstStyle/>
          <a:p>
            <a:r>
              <a:rPr lang="en-US" b="0" i="0" dirty="0">
                <a:solidFill>
                  <a:srgbClr val="333333"/>
                </a:solidFill>
                <a:effectLst/>
              </a:rPr>
              <a:t>Abiotic factors refer to all the non-living chemical and physical factors present in the atmosphere, hydrosphere, and lithosphere. Sunlight, air, precipitation, minerals, and soil are some examples of abiotic factors. These factors have a significant impact on the survival and </a:t>
            </a:r>
            <a:r>
              <a:rPr lang="en-US" b="0" i="0" u="none" strike="noStrike" dirty="0">
                <a:solidFill>
                  <a:srgbClr val="73AD21"/>
                </a:solidFill>
                <a:effectLst/>
                <a:hlinkClick r:id="rId2"/>
              </a:rPr>
              <a:t>reproduction</a:t>
            </a:r>
            <a:r>
              <a:rPr lang="en-US" b="0" i="0" dirty="0">
                <a:solidFill>
                  <a:srgbClr val="333333"/>
                </a:solidFill>
                <a:effectLst/>
              </a:rPr>
              <a:t> of species in an ecosystem.</a:t>
            </a:r>
          </a:p>
          <a:p>
            <a:r>
              <a:rPr lang="en-US" b="0" i="0" dirty="0">
                <a:solidFill>
                  <a:srgbClr val="333333"/>
                </a:solidFill>
                <a:effectLst/>
              </a:rPr>
              <a:t> </a:t>
            </a:r>
            <a:r>
              <a:rPr lang="en-IN" dirty="0"/>
              <a:t>Abiotic components consists of </a:t>
            </a:r>
          </a:p>
          <a:p>
            <a:pPr lvl="1"/>
            <a:r>
              <a:rPr lang="en-IN" dirty="0"/>
              <a:t>Lithosphere</a:t>
            </a:r>
          </a:p>
          <a:p>
            <a:pPr lvl="1"/>
            <a:r>
              <a:rPr lang="en-IN" dirty="0"/>
              <a:t>Hydrosphere</a:t>
            </a:r>
          </a:p>
          <a:p>
            <a:pPr lvl="1"/>
            <a:r>
              <a:rPr lang="en-IN" dirty="0"/>
              <a:t>Atmosphere</a:t>
            </a:r>
          </a:p>
        </p:txBody>
      </p:sp>
      <p:pic>
        <p:nvPicPr>
          <p:cNvPr id="8" name="Picture 2" descr="Biosphere, Atmosphere, Lithosphere, Hydrosphere Stock Vector ...">
            <a:extLst>
              <a:ext uri="{FF2B5EF4-FFF2-40B4-BE49-F238E27FC236}">
                <a16:creationId xmlns:a16="http://schemas.microsoft.com/office/drawing/2014/main" id="{2438BC52-F42B-4815-B931-BF311D4072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2484" y="3443974"/>
            <a:ext cx="4142232" cy="2065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99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D5319-FB4C-4441-AEA4-91C291C6E12B}"/>
              </a:ext>
            </a:extLst>
          </p:cNvPr>
          <p:cNvSpPr>
            <a:spLocks noGrp="1"/>
          </p:cNvSpPr>
          <p:nvPr>
            <p:ph type="title"/>
          </p:nvPr>
        </p:nvSpPr>
        <p:spPr/>
        <p:txBody>
          <a:bodyPr/>
          <a:lstStyle/>
          <a:p>
            <a:r>
              <a:rPr lang="en-IN" dirty="0"/>
              <a:t>LITHOSPHERE</a:t>
            </a:r>
          </a:p>
        </p:txBody>
      </p:sp>
      <p:sp>
        <p:nvSpPr>
          <p:cNvPr id="3" name="Content Placeholder 2">
            <a:extLst>
              <a:ext uri="{FF2B5EF4-FFF2-40B4-BE49-F238E27FC236}">
                <a16:creationId xmlns:a16="http://schemas.microsoft.com/office/drawing/2014/main" id="{8827AF41-BC22-4B34-9C4E-63EBCE5411DB}"/>
              </a:ext>
            </a:extLst>
          </p:cNvPr>
          <p:cNvSpPr>
            <a:spLocks noGrp="1"/>
          </p:cNvSpPr>
          <p:nvPr>
            <p:ph idx="1"/>
          </p:nvPr>
        </p:nvSpPr>
        <p:spPr/>
        <p:txBody>
          <a:bodyPr/>
          <a:lstStyle/>
          <a:p>
            <a:r>
              <a:rPr lang="en-US" dirty="0"/>
              <a:t>This means the mantle of rocks constituting the earth’s crust. The earth is a cold spherical solid planet of the solar system, which spins in its axis and revolves around the sun at a certain constant distance. </a:t>
            </a:r>
          </a:p>
          <a:p>
            <a:r>
              <a:rPr lang="en-US" dirty="0"/>
              <a:t>Lithosphere mainly, contains soil, earth rocks, mountain etc. Lithosphere is divided into three layers-crusts, mantle and core (outer and inner</a:t>
            </a:r>
            <a:endParaRPr lang="en-IN" dirty="0"/>
          </a:p>
        </p:txBody>
      </p:sp>
      <p:pic>
        <p:nvPicPr>
          <p:cNvPr id="9218" name="Picture 2" descr="Lithospheric mantle - Wikipedia">
            <a:extLst>
              <a:ext uri="{FF2B5EF4-FFF2-40B4-BE49-F238E27FC236}">
                <a16:creationId xmlns:a16="http://schemas.microsoft.com/office/drawing/2014/main" id="{610F17B3-FAFA-4754-A6D3-1DA7F6E315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5351" y="3660913"/>
            <a:ext cx="3056200" cy="239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384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FB6DB-0E45-41CA-9608-1D3393EA9080}"/>
              </a:ext>
            </a:extLst>
          </p:cNvPr>
          <p:cNvSpPr>
            <a:spLocks noGrp="1"/>
          </p:cNvSpPr>
          <p:nvPr>
            <p:ph type="title"/>
          </p:nvPr>
        </p:nvSpPr>
        <p:spPr/>
        <p:txBody>
          <a:bodyPr/>
          <a:lstStyle/>
          <a:p>
            <a:r>
              <a:rPr lang="en-IN" dirty="0"/>
              <a:t>HYDROSPHERE</a:t>
            </a:r>
          </a:p>
        </p:txBody>
      </p:sp>
      <p:sp>
        <p:nvSpPr>
          <p:cNvPr id="3" name="Content Placeholder 2">
            <a:extLst>
              <a:ext uri="{FF2B5EF4-FFF2-40B4-BE49-F238E27FC236}">
                <a16:creationId xmlns:a16="http://schemas.microsoft.com/office/drawing/2014/main" id="{4AE67783-7BBE-48FB-9F56-AF1078CCCB01}"/>
              </a:ext>
            </a:extLst>
          </p:cNvPr>
          <p:cNvSpPr>
            <a:spLocks noGrp="1"/>
          </p:cNvSpPr>
          <p:nvPr>
            <p:ph idx="1"/>
          </p:nvPr>
        </p:nvSpPr>
        <p:spPr/>
        <p:txBody>
          <a:bodyPr>
            <a:normAutofit fontScale="92500" lnSpcReduction="20000"/>
          </a:bodyPr>
          <a:lstStyle/>
          <a:p>
            <a:r>
              <a:rPr lang="en-US" dirty="0"/>
              <a:t>It refers to water in its various forms. It includes all types of water resources such as oceans, seas, rivers, lakes, streams, reservoirs, glaciers, polar ice caps and ground water (i.e. water below the earth’s surface). </a:t>
            </a:r>
          </a:p>
          <a:p>
            <a:r>
              <a:rPr lang="en-US" dirty="0"/>
              <a:t>About 97% of the earth’s water supply is in the oceans while the high salt content does not allow its use for any human consumption. </a:t>
            </a:r>
          </a:p>
          <a:p>
            <a:r>
              <a:rPr lang="en-US" dirty="0"/>
              <a:t>About 2% of the water resource gets locked in the polar ice caps and glaciers, while only 1% is found as fresh water (surface water-river, lakes, streams and ground water) for human consumption and other uses.</a:t>
            </a:r>
          </a:p>
          <a:p>
            <a:r>
              <a:rPr lang="en-US" dirty="0"/>
              <a:t>Hydrosphere functions in a cyclic nature, which is termed as hydrological cycle or water cycle.</a:t>
            </a:r>
            <a:endParaRPr lang="en-IN" dirty="0"/>
          </a:p>
        </p:txBody>
      </p:sp>
    </p:spTree>
    <p:extLst>
      <p:ext uri="{BB962C8B-B14F-4D97-AF65-F5344CB8AC3E}">
        <p14:creationId xmlns:p14="http://schemas.microsoft.com/office/powerpoint/2010/main" val="123956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CC12D-90D9-48E0-9504-F2409C5CD184}"/>
              </a:ext>
            </a:extLst>
          </p:cNvPr>
          <p:cNvSpPr>
            <a:spLocks noGrp="1"/>
          </p:cNvSpPr>
          <p:nvPr>
            <p:ph type="title"/>
          </p:nvPr>
        </p:nvSpPr>
        <p:spPr/>
        <p:txBody>
          <a:bodyPr/>
          <a:lstStyle/>
          <a:p>
            <a:r>
              <a:rPr lang="en-IN" dirty="0"/>
              <a:t>ATMOSPHERE</a:t>
            </a:r>
          </a:p>
        </p:txBody>
      </p:sp>
      <p:sp>
        <p:nvSpPr>
          <p:cNvPr id="3" name="Content Placeholder 2">
            <a:extLst>
              <a:ext uri="{FF2B5EF4-FFF2-40B4-BE49-F238E27FC236}">
                <a16:creationId xmlns:a16="http://schemas.microsoft.com/office/drawing/2014/main" id="{B98DB06A-E65B-4499-89C0-2BCB053219E7}"/>
              </a:ext>
            </a:extLst>
          </p:cNvPr>
          <p:cNvSpPr>
            <a:spLocks noGrp="1"/>
          </p:cNvSpPr>
          <p:nvPr>
            <p:ph idx="1"/>
          </p:nvPr>
        </p:nvSpPr>
        <p:spPr>
          <a:xfrm>
            <a:off x="1451579" y="2015732"/>
            <a:ext cx="9706751" cy="4252546"/>
          </a:xfrm>
        </p:spPr>
        <p:txBody>
          <a:bodyPr>
            <a:normAutofit/>
          </a:bodyPr>
          <a:lstStyle/>
          <a:p>
            <a:r>
              <a:rPr lang="en-US" dirty="0"/>
              <a:t>The cover of the air, that envelopes the earth is known as the atmosphere. It is a thin layer which contains gases like oxygen, carbon dioxide etc. and protects the earth from the harmful radiations of the sun. </a:t>
            </a:r>
          </a:p>
          <a:p>
            <a:r>
              <a:rPr lang="en-US" dirty="0"/>
              <a:t>There are five concentric layers within the atmosphere, which can be differentiated on the basis of temperature, each having its own characteristics. These include</a:t>
            </a:r>
          </a:p>
          <a:p>
            <a:pPr lvl="1"/>
            <a:r>
              <a:rPr lang="en-US" dirty="0"/>
              <a:t>Troposphere </a:t>
            </a:r>
          </a:p>
          <a:p>
            <a:pPr lvl="1"/>
            <a:r>
              <a:rPr lang="en-US" dirty="0"/>
              <a:t>Stratosphere </a:t>
            </a:r>
          </a:p>
          <a:p>
            <a:pPr lvl="1"/>
            <a:r>
              <a:rPr lang="en-US" dirty="0"/>
              <a:t>Mesosphere </a:t>
            </a:r>
          </a:p>
          <a:p>
            <a:pPr lvl="1"/>
            <a:r>
              <a:rPr lang="en-US" dirty="0"/>
              <a:t>Thermosphere </a:t>
            </a:r>
          </a:p>
          <a:p>
            <a:pPr lvl="1"/>
            <a:r>
              <a:rPr lang="en-US" dirty="0"/>
              <a:t>Exosphere </a:t>
            </a:r>
            <a:endParaRPr lang="en-IN" dirty="0"/>
          </a:p>
          <a:p>
            <a:endParaRPr lang="en-IN" dirty="0"/>
          </a:p>
        </p:txBody>
      </p:sp>
      <p:pic>
        <p:nvPicPr>
          <p:cNvPr id="10242" name="Picture 2" descr="Layers of the atmosphere | NIWA">
            <a:extLst>
              <a:ext uri="{FF2B5EF4-FFF2-40B4-BE49-F238E27FC236}">
                <a16:creationId xmlns:a16="http://schemas.microsoft.com/office/drawing/2014/main" id="{2B894EE5-7E11-493C-9257-7D2A57771B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4477" y="3657600"/>
            <a:ext cx="2941705" cy="2395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998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39D28-DDC2-407A-B989-D5D23BD395CB}"/>
              </a:ext>
            </a:extLst>
          </p:cNvPr>
          <p:cNvSpPr>
            <a:spLocks noGrp="1"/>
          </p:cNvSpPr>
          <p:nvPr>
            <p:ph type="title"/>
          </p:nvPr>
        </p:nvSpPr>
        <p:spPr/>
        <p:txBody>
          <a:bodyPr/>
          <a:lstStyle/>
          <a:p>
            <a:r>
              <a:rPr lang="en-IN" dirty="0"/>
              <a:t>TROPOSPHERE</a:t>
            </a:r>
          </a:p>
        </p:txBody>
      </p:sp>
      <p:sp>
        <p:nvSpPr>
          <p:cNvPr id="3" name="Content Placeholder 2">
            <a:extLst>
              <a:ext uri="{FF2B5EF4-FFF2-40B4-BE49-F238E27FC236}">
                <a16:creationId xmlns:a16="http://schemas.microsoft.com/office/drawing/2014/main" id="{7757499C-588A-44C8-BFD4-9D0A57823067}"/>
              </a:ext>
            </a:extLst>
          </p:cNvPr>
          <p:cNvSpPr>
            <a:spLocks noGrp="1"/>
          </p:cNvSpPr>
          <p:nvPr>
            <p:ph idx="1"/>
          </p:nvPr>
        </p:nvSpPr>
        <p:spPr>
          <a:xfrm>
            <a:off x="1451579" y="2015732"/>
            <a:ext cx="6194925" cy="4279051"/>
          </a:xfrm>
        </p:spPr>
        <p:txBody>
          <a:bodyPr/>
          <a:lstStyle/>
          <a:p>
            <a:r>
              <a:rPr lang="en-US" b="0" i="0" dirty="0">
                <a:effectLst/>
              </a:rPr>
              <a:t>This is the lowest part of the atmosphere - the part we live in. It contains most of our weather - clouds, rain, snow. </a:t>
            </a:r>
          </a:p>
          <a:p>
            <a:r>
              <a:rPr lang="en-US" b="0" i="0" dirty="0">
                <a:effectLst/>
              </a:rPr>
              <a:t>In this part of the atmosphere the temperature gets colder as the distance above the earth increases. </a:t>
            </a:r>
          </a:p>
          <a:p>
            <a:r>
              <a:rPr lang="en-US" b="0" i="0" dirty="0">
                <a:effectLst/>
              </a:rPr>
              <a:t>The troposphere contains about 75% of all of the air in the atmosphere, and almost all of the water </a:t>
            </a:r>
            <a:r>
              <a:rPr lang="en-US" b="0" i="0" dirty="0" err="1">
                <a:effectLst/>
              </a:rPr>
              <a:t>vapour</a:t>
            </a:r>
            <a:r>
              <a:rPr lang="en-US" b="0" i="0" dirty="0">
                <a:effectLst/>
              </a:rPr>
              <a:t> (which forms clouds and rain). </a:t>
            </a:r>
          </a:p>
          <a:p>
            <a:r>
              <a:rPr lang="en-US" b="0" i="0" dirty="0">
                <a:effectLst/>
              </a:rPr>
              <a:t>The decrease in temperature with height is a result of the decreasing pressure.</a:t>
            </a:r>
            <a:endParaRPr lang="en-IN" dirty="0"/>
          </a:p>
        </p:txBody>
      </p:sp>
      <p:pic>
        <p:nvPicPr>
          <p:cNvPr id="11266" name="Picture 2" descr="Troposphere | NASA Space Place – NASA Science for Kids">
            <a:extLst>
              <a:ext uri="{FF2B5EF4-FFF2-40B4-BE49-F238E27FC236}">
                <a16:creationId xmlns:a16="http://schemas.microsoft.com/office/drawing/2014/main" id="{89CA13AF-1DFF-4E82-BD8D-A2C393233F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0730" y="2173208"/>
            <a:ext cx="3580628" cy="3580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04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FA141-8BB9-4B8D-8358-2BBBABF16811}"/>
              </a:ext>
            </a:extLst>
          </p:cNvPr>
          <p:cNvSpPr>
            <a:spLocks noGrp="1"/>
          </p:cNvSpPr>
          <p:nvPr>
            <p:ph type="title"/>
          </p:nvPr>
        </p:nvSpPr>
        <p:spPr/>
        <p:txBody>
          <a:bodyPr/>
          <a:lstStyle/>
          <a:p>
            <a:r>
              <a:rPr lang="en-IN" dirty="0"/>
              <a:t>STRATOSPHERE</a:t>
            </a:r>
          </a:p>
        </p:txBody>
      </p:sp>
      <p:sp>
        <p:nvSpPr>
          <p:cNvPr id="3" name="Content Placeholder 2">
            <a:extLst>
              <a:ext uri="{FF2B5EF4-FFF2-40B4-BE49-F238E27FC236}">
                <a16:creationId xmlns:a16="http://schemas.microsoft.com/office/drawing/2014/main" id="{6AED3D28-1966-4917-AD03-6BE34586B38F}"/>
              </a:ext>
            </a:extLst>
          </p:cNvPr>
          <p:cNvSpPr>
            <a:spLocks noGrp="1"/>
          </p:cNvSpPr>
          <p:nvPr>
            <p:ph idx="1"/>
          </p:nvPr>
        </p:nvSpPr>
        <p:spPr/>
        <p:txBody>
          <a:bodyPr>
            <a:normAutofit fontScale="92500" lnSpcReduction="20000"/>
          </a:bodyPr>
          <a:lstStyle/>
          <a:p>
            <a:pPr algn="l" fontAlgn="base"/>
            <a:r>
              <a:rPr lang="en-US" b="0" i="0" dirty="0">
                <a:effectLst/>
              </a:rPr>
              <a:t>This extends upwards from the tropopause to about 50 km. It contains much of the ozone in the atmosphere. The increase in temperature with height occurs because of absorption of ultraviolet (UV) radiation from the sun by this ozone. </a:t>
            </a:r>
          </a:p>
          <a:p>
            <a:pPr algn="l" fontAlgn="base"/>
            <a:r>
              <a:rPr lang="en-US" b="0" i="0" dirty="0">
                <a:effectLst/>
              </a:rPr>
              <a:t>Temperatures in the stratosphere are highest over the summer pole, and lowest over the winter pole.</a:t>
            </a:r>
          </a:p>
          <a:p>
            <a:pPr algn="l" fontAlgn="base"/>
            <a:r>
              <a:rPr lang="en-US" b="0" i="0" dirty="0">
                <a:effectLst/>
              </a:rPr>
              <a:t>By absorbing dangerous UV radiation, the ozone in the stratosphere protects us from skin cancer and other health damage. </a:t>
            </a:r>
          </a:p>
          <a:p>
            <a:pPr algn="l" fontAlgn="base"/>
            <a:r>
              <a:rPr lang="en-US" b="0" i="0" dirty="0">
                <a:effectLst/>
              </a:rPr>
              <a:t>However chemicals (called CFCs or freons, and halons) which were once used in refrigerators, spray cans and fire extinguishers  have reduced the amount of ozone in the stratosphere, particularly at polar latitudes, leading to the so-called "Antarctic ozone hole”</a:t>
            </a:r>
          </a:p>
          <a:p>
            <a:endParaRPr lang="en-IN" dirty="0"/>
          </a:p>
        </p:txBody>
      </p:sp>
    </p:spTree>
    <p:extLst>
      <p:ext uri="{BB962C8B-B14F-4D97-AF65-F5344CB8AC3E}">
        <p14:creationId xmlns:p14="http://schemas.microsoft.com/office/powerpoint/2010/main" val="3540053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FBADF-1744-454B-8FB6-EB1D350135AF}"/>
              </a:ext>
            </a:extLst>
          </p:cNvPr>
          <p:cNvSpPr>
            <a:spLocks noGrp="1"/>
          </p:cNvSpPr>
          <p:nvPr>
            <p:ph type="title"/>
          </p:nvPr>
        </p:nvSpPr>
        <p:spPr/>
        <p:txBody>
          <a:bodyPr/>
          <a:lstStyle/>
          <a:p>
            <a:r>
              <a:rPr lang="en-IN" dirty="0"/>
              <a:t>MESOSPHERE   </a:t>
            </a:r>
          </a:p>
        </p:txBody>
      </p:sp>
      <p:sp>
        <p:nvSpPr>
          <p:cNvPr id="3" name="Content Placeholder 2">
            <a:extLst>
              <a:ext uri="{FF2B5EF4-FFF2-40B4-BE49-F238E27FC236}">
                <a16:creationId xmlns:a16="http://schemas.microsoft.com/office/drawing/2014/main" id="{F98653C0-1363-415B-AE3C-44D5C209F7CE}"/>
              </a:ext>
            </a:extLst>
          </p:cNvPr>
          <p:cNvSpPr>
            <a:spLocks noGrp="1"/>
          </p:cNvSpPr>
          <p:nvPr>
            <p:ph idx="1"/>
          </p:nvPr>
        </p:nvSpPr>
        <p:spPr/>
        <p:txBody>
          <a:bodyPr>
            <a:normAutofit/>
          </a:bodyPr>
          <a:lstStyle/>
          <a:p>
            <a:r>
              <a:rPr lang="en-US" b="0" i="0" dirty="0">
                <a:solidFill>
                  <a:srgbClr val="000000"/>
                </a:solidFill>
                <a:effectLst/>
              </a:rPr>
              <a:t>Above the stratosphere is the </a:t>
            </a:r>
            <a:r>
              <a:rPr lang="en-US" b="1" i="0" u="none" strike="noStrike" dirty="0">
                <a:solidFill>
                  <a:srgbClr val="800080"/>
                </a:solidFill>
                <a:effectLst/>
                <a:hlinkClick r:id="rId2"/>
              </a:rPr>
              <a:t>mesosphere</a:t>
            </a:r>
            <a:r>
              <a:rPr lang="en-US" b="0" i="0" dirty="0">
                <a:solidFill>
                  <a:srgbClr val="000000"/>
                </a:solidFill>
                <a:effectLst/>
              </a:rPr>
              <a:t>. It extends upward to a height of about 85 km (53 miles) above the surface of the earth. </a:t>
            </a:r>
          </a:p>
          <a:p>
            <a:r>
              <a:rPr lang="en-US" b="0" i="0" dirty="0">
                <a:solidFill>
                  <a:srgbClr val="000000"/>
                </a:solidFill>
                <a:effectLst/>
              </a:rPr>
              <a:t>Most meteors burn up in the mesosphere. Unlike the stratosphere, temperatures once again grow colder as you rise up through the mesosphere. The coldest temperatures in Earth's atmosphere, about -90° C (-130° F), are found near the top of this layer. </a:t>
            </a:r>
          </a:p>
          <a:p>
            <a:r>
              <a:rPr lang="en-US" b="0" i="0" dirty="0">
                <a:solidFill>
                  <a:srgbClr val="000000"/>
                </a:solidFill>
                <a:effectLst/>
              </a:rPr>
              <a:t>The air in the mesosphere is far too thin to breathe; air pressure at the bottom of the layer is well below 1% of the pressure at sea level, and continues dropping as you go higher.</a:t>
            </a:r>
            <a:endParaRPr lang="en-IN" dirty="0"/>
          </a:p>
        </p:txBody>
      </p:sp>
      <p:sp>
        <p:nvSpPr>
          <p:cNvPr id="5" name="TextBox 4">
            <a:extLst>
              <a:ext uri="{FF2B5EF4-FFF2-40B4-BE49-F238E27FC236}">
                <a16:creationId xmlns:a16="http://schemas.microsoft.com/office/drawing/2014/main" id="{3FA76F28-25DC-4ED8-B8CB-4E9F232828A9}"/>
              </a:ext>
            </a:extLst>
          </p:cNvPr>
          <p:cNvSpPr txBox="1"/>
          <p:nvPr/>
        </p:nvSpPr>
        <p:spPr>
          <a:xfrm>
            <a:off x="3047301" y="2138436"/>
            <a:ext cx="6094602" cy="369332"/>
          </a:xfrm>
          <a:prstGeom prst="rect">
            <a:avLst/>
          </a:prstGeom>
          <a:noFill/>
        </p:spPr>
        <p:txBody>
          <a:bodyPr wrap="square">
            <a:spAutoFit/>
          </a:bodyPr>
          <a:lstStyle/>
          <a:p>
            <a:r>
              <a:rPr lang="en-US" b="0" i="0" dirty="0">
                <a:solidFill>
                  <a:srgbClr val="000000"/>
                </a:solidFill>
                <a:effectLst/>
                <a:latin typeface="Ubuntu"/>
              </a:rPr>
              <a:t>.</a:t>
            </a:r>
            <a:endParaRPr lang="en-IN" dirty="0"/>
          </a:p>
        </p:txBody>
      </p:sp>
      <p:pic>
        <p:nvPicPr>
          <p:cNvPr id="6146" name="Picture 2" descr="Mesosphere - Wikipedia">
            <a:extLst>
              <a:ext uri="{FF2B5EF4-FFF2-40B4-BE49-F238E27FC236}">
                <a16:creationId xmlns:a16="http://schemas.microsoft.com/office/drawing/2014/main" id="{05BCE13D-8C7A-47E2-B36A-9B23115B19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5458" y="212035"/>
            <a:ext cx="2289725" cy="1523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352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4F0B6-3CEF-4BAF-B94D-2DA460DCBDEA}"/>
              </a:ext>
            </a:extLst>
          </p:cNvPr>
          <p:cNvSpPr>
            <a:spLocks noGrp="1"/>
          </p:cNvSpPr>
          <p:nvPr>
            <p:ph type="title"/>
          </p:nvPr>
        </p:nvSpPr>
        <p:spPr/>
        <p:txBody>
          <a:bodyPr/>
          <a:lstStyle/>
          <a:p>
            <a:r>
              <a:rPr lang="en-IN" dirty="0"/>
              <a:t>THERMOSPHERE</a:t>
            </a:r>
          </a:p>
        </p:txBody>
      </p:sp>
      <p:sp>
        <p:nvSpPr>
          <p:cNvPr id="3" name="Content Placeholder 2">
            <a:extLst>
              <a:ext uri="{FF2B5EF4-FFF2-40B4-BE49-F238E27FC236}">
                <a16:creationId xmlns:a16="http://schemas.microsoft.com/office/drawing/2014/main" id="{CAC1C5D0-F63B-4B3C-9AE2-B34857B7F685}"/>
              </a:ext>
            </a:extLst>
          </p:cNvPr>
          <p:cNvSpPr>
            <a:spLocks noGrp="1"/>
          </p:cNvSpPr>
          <p:nvPr>
            <p:ph idx="1"/>
          </p:nvPr>
        </p:nvSpPr>
        <p:spPr/>
        <p:txBody>
          <a:bodyPr/>
          <a:lstStyle/>
          <a:p>
            <a:r>
              <a:rPr lang="en-US" b="0" i="0" dirty="0">
                <a:solidFill>
                  <a:srgbClr val="000000"/>
                </a:solidFill>
                <a:effectLst/>
              </a:rPr>
              <a:t>The layer of very rare air above the mesosphere is called </a:t>
            </a:r>
            <a:r>
              <a:rPr lang="en-US" b="0" i="0" dirty="0">
                <a:effectLst/>
              </a:rPr>
              <a:t>the </a:t>
            </a:r>
            <a:r>
              <a:rPr lang="en-US" b="1" i="0" strike="noStrike" dirty="0">
                <a:effectLst/>
                <a:hlinkClick r:id="rId2">
                  <a:extLst>
                    <a:ext uri="{A12FA001-AC4F-418D-AE19-62706E023703}">
                      <ahyp:hlinkClr xmlns:ahyp="http://schemas.microsoft.com/office/drawing/2018/hyperlinkcolor" val="tx"/>
                    </a:ext>
                  </a:extLst>
                </a:hlinkClick>
              </a:rPr>
              <a:t>thermosphere</a:t>
            </a:r>
            <a:r>
              <a:rPr lang="en-US" b="0" i="0" dirty="0">
                <a:solidFill>
                  <a:srgbClr val="000000"/>
                </a:solidFill>
                <a:effectLst/>
              </a:rPr>
              <a:t>. High-energy X-rays and UV radiation from the Sun are absorbed in the thermosphere, raising its temperature to hundreds or at times thousands of degrees. </a:t>
            </a:r>
          </a:p>
          <a:p>
            <a:r>
              <a:rPr lang="en-US" b="0" i="0" dirty="0">
                <a:solidFill>
                  <a:srgbClr val="000000"/>
                </a:solidFill>
                <a:effectLst/>
              </a:rPr>
              <a:t>However, the air in this layer is so thin that it would feel freezing cold to us! In many ways, the thermosphere is more like outer space than a part of the atmosphere. Many satellites actually orbit Earth </a:t>
            </a:r>
            <a:r>
              <a:rPr lang="en-US" b="1" i="0" dirty="0">
                <a:solidFill>
                  <a:srgbClr val="000000"/>
                </a:solidFill>
                <a:effectLst/>
              </a:rPr>
              <a:t>within</a:t>
            </a:r>
            <a:r>
              <a:rPr lang="en-US" b="0" i="0" dirty="0">
                <a:solidFill>
                  <a:srgbClr val="000000"/>
                </a:solidFill>
                <a:effectLst/>
              </a:rPr>
              <a:t> the thermosphere. </a:t>
            </a:r>
          </a:p>
          <a:p>
            <a:r>
              <a:rPr lang="en-US" b="0" i="0" dirty="0">
                <a:solidFill>
                  <a:srgbClr val="000000"/>
                </a:solidFill>
                <a:effectLst/>
              </a:rPr>
              <a:t>Variations in the amount of energy coming from the Sun exert a powerful influence on both the height of the top of this layer and the temperature within it.</a:t>
            </a:r>
            <a:endParaRPr lang="en-IN" dirty="0"/>
          </a:p>
        </p:txBody>
      </p:sp>
      <p:pic>
        <p:nvPicPr>
          <p:cNvPr id="4098" name="Picture 2" descr="Thermosphere - overview | UCAR Center for Science Education">
            <a:extLst>
              <a:ext uri="{FF2B5EF4-FFF2-40B4-BE49-F238E27FC236}">
                <a16:creationId xmlns:a16="http://schemas.microsoft.com/office/drawing/2014/main" id="{A662C0E1-B3EF-4A52-94D9-20E4839D5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0426" y="154724"/>
            <a:ext cx="2845382" cy="158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797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37EE8-A995-4061-9F40-854D685C6431}"/>
              </a:ext>
            </a:extLst>
          </p:cNvPr>
          <p:cNvSpPr>
            <a:spLocks noGrp="1"/>
          </p:cNvSpPr>
          <p:nvPr>
            <p:ph type="title"/>
          </p:nvPr>
        </p:nvSpPr>
        <p:spPr/>
        <p:txBody>
          <a:bodyPr/>
          <a:lstStyle/>
          <a:p>
            <a:r>
              <a:rPr lang="en-IN" dirty="0"/>
              <a:t>EXOSPHERE</a:t>
            </a:r>
          </a:p>
        </p:txBody>
      </p:sp>
      <p:sp>
        <p:nvSpPr>
          <p:cNvPr id="3" name="Content Placeholder 2">
            <a:extLst>
              <a:ext uri="{FF2B5EF4-FFF2-40B4-BE49-F238E27FC236}">
                <a16:creationId xmlns:a16="http://schemas.microsoft.com/office/drawing/2014/main" id="{140ADE04-DE03-493F-9F1B-C15F9BCED773}"/>
              </a:ext>
            </a:extLst>
          </p:cNvPr>
          <p:cNvSpPr>
            <a:spLocks noGrp="1"/>
          </p:cNvSpPr>
          <p:nvPr>
            <p:ph idx="1"/>
          </p:nvPr>
        </p:nvSpPr>
        <p:spPr/>
        <p:txBody>
          <a:bodyPr>
            <a:normAutofit/>
          </a:bodyPr>
          <a:lstStyle/>
          <a:p>
            <a:r>
              <a:rPr lang="en-US" b="0" i="0" dirty="0">
                <a:solidFill>
                  <a:srgbClr val="000000"/>
                </a:solidFill>
                <a:effectLst/>
                <a:latin typeface="Gill Sans MT" panose="020B0502020104020203" pitchFamily="34" charset="0"/>
              </a:rPr>
              <a:t>The</a:t>
            </a:r>
            <a:r>
              <a:rPr lang="en-US" dirty="0">
                <a:effectLst/>
                <a:latin typeface="Gill Sans MT" panose="020B0502020104020203" pitchFamily="34" charset="0"/>
              </a:rPr>
              <a:t> </a:t>
            </a:r>
            <a:r>
              <a:rPr lang="en-US" strike="noStrike" dirty="0">
                <a:effectLst/>
                <a:latin typeface="Gill Sans MT" panose="020B0502020104020203" pitchFamily="34" charset="0"/>
                <a:hlinkClick r:id="rId2">
                  <a:extLst>
                    <a:ext uri="{A12FA001-AC4F-418D-AE19-62706E023703}">
                      <ahyp:hlinkClr xmlns:ahyp="http://schemas.microsoft.com/office/drawing/2018/hyperlinkcolor" val="tx"/>
                    </a:ext>
                  </a:extLst>
                </a:hlinkClick>
              </a:rPr>
              <a:t>exosphere</a:t>
            </a:r>
            <a:r>
              <a:rPr lang="en-US" dirty="0">
                <a:effectLst/>
                <a:latin typeface="Gill Sans MT" panose="020B0502020104020203" pitchFamily="34" charset="0"/>
              </a:rPr>
              <a:t> </a:t>
            </a:r>
            <a:r>
              <a:rPr lang="en-US" b="0" i="0" dirty="0">
                <a:solidFill>
                  <a:srgbClr val="000000"/>
                </a:solidFill>
                <a:effectLst/>
                <a:latin typeface="Gill Sans MT" panose="020B0502020104020203" pitchFamily="34" charset="0"/>
              </a:rPr>
              <a:t>to be the actual "final frontier" of Earth's gaseous envelope lying at 400 to 20,000km of height from the surface of the earth where temperature ranges from 1000*c to 10,000*c.</a:t>
            </a:r>
          </a:p>
          <a:p>
            <a:r>
              <a:rPr lang="en-US" b="0" i="0" dirty="0">
                <a:solidFill>
                  <a:srgbClr val="000000"/>
                </a:solidFill>
                <a:effectLst/>
                <a:latin typeface="Gill Sans MT" panose="020B0502020104020203" pitchFamily="34" charset="0"/>
              </a:rPr>
              <a:t>The air in the exosphere is very, very, very thin, making this layer even more space-like than the thermosphere. In fact, air in the exosphere is constantly - though very gradually - "leaking" out of Earth's atmosphere into outer space. </a:t>
            </a:r>
          </a:p>
          <a:p>
            <a:r>
              <a:rPr lang="en-US" b="0" i="0" dirty="0">
                <a:solidFill>
                  <a:srgbClr val="000000"/>
                </a:solidFill>
                <a:effectLst/>
                <a:latin typeface="Gill Sans MT" panose="020B0502020104020203" pitchFamily="34" charset="0"/>
              </a:rPr>
              <a:t>There is no clear-cut upper boundary where the exosphere finally fades away into space. </a:t>
            </a:r>
            <a:endParaRPr lang="en-IN" dirty="0">
              <a:latin typeface="Gill Sans MT" panose="020B0502020104020203" pitchFamily="34" charset="0"/>
            </a:endParaRPr>
          </a:p>
        </p:txBody>
      </p:sp>
      <p:pic>
        <p:nvPicPr>
          <p:cNvPr id="4" name="Picture 2" descr="Exosphere - Definition. Functions, Composition, and Facts">
            <a:extLst>
              <a:ext uri="{FF2B5EF4-FFF2-40B4-BE49-F238E27FC236}">
                <a16:creationId xmlns:a16="http://schemas.microsoft.com/office/drawing/2014/main" id="{04DA15A0-5491-4175-A2AF-F289693EF7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617" y="186920"/>
            <a:ext cx="3014237" cy="1587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206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B8120-D885-4D7E-AC20-E9F0CD5A3046}"/>
              </a:ext>
            </a:extLst>
          </p:cNvPr>
          <p:cNvSpPr>
            <a:spLocks noGrp="1"/>
          </p:cNvSpPr>
          <p:nvPr>
            <p:ph type="title"/>
          </p:nvPr>
        </p:nvSpPr>
        <p:spPr/>
        <p:txBody>
          <a:bodyPr/>
          <a:lstStyle/>
          <a:p>
            <a:r>
              <a:rPr lang="en-IN" dirty="0"/>
              <a:t>BIOSPHERE</a:t>
            </a:r>
          </a:p>
        </p:txBody>
      </p:sp>
      <p:sp>
        <p:nvSpPr>
          <p:cNvPr id="3" name="Content Placeholder 2">
            <a:extLst>
              <a:ext uri="{FF2B5EF4-FFF2-40B4-BE49-F238E27FC236}">
                <a16:creationId xmlns:a16="http://schemas.microsoft.com/office/drawing/2014/main" id="{13D55435-30AB-4B55-BDE4-E14EF8818B9F}"/>
              </a:ext>
            </a:extLst>
          </p:cNvPr>
          <p:cNvSpPr>
            <a:spLocks noGrp="1"/>
          </p:cNvSpPr>
          <p:nvPr>
            <p:ph idx="1"/>
          </p:nvPr>
        </p:nvSpPr>
        <p:spPr/>
        <p:txBody>
          <a:bodyPr>
            <a:normAutofit fontScale="92500" lnSpcReduction="20000"/>
          </a:bodyPr>
          <a:lstStyle/>
          <a:p>
            <a:r>
              <a:rPr lang="en-US" dirty="0"/>
              <a:t>Biosphere  is otherwise known as the life layer, it refers to all organisms on the earth’s surface and their interaction with water and air. </a:t>
            </a:r>
          </a:p>
          <a:p>
            <a:r>
              <a:rPr lang="en-US" dirty="0"/>
              <a:t>It consists of plants, animals and micro-organisms, ranging from the tiniest microscopic organism to the largest whales in the sea. Biology is concerned with millions of species of animals, plants and other organisms.</a:t>
            </a:r>
          </a:p>
          <a:p>
            <a:r>
              <a:rPr lang="en-US" dirty="0"/>
              <a:t>They grow, feed, move, reproduce and evolve over long periods of time in different environments. Its subject matter is useful to other sciences and professions that deal with life, such as agriculture, forestry and medicine. </a:t>
            </a:r>
          </a:p>
          <a:p>
            <a:r>
              <a:rPr lang="en-US" dirty="0"/>
              <a:t>The richness of biosphere depends upon a number of factors like rainfall, temperature, geographical reference etc.</a:t>
            </a:r>
            <a:endParaRPr lang="en-IN" dirty="0"/>
          </a:p>
          <a:p>
            <a:endParaRPr lang="en-IN" dirty="0"/>
          </a:p>
        </p:txBody>
      </p:sp>
    </p:spTree>
    <p:extLst>
      <p:ext uri="{BB962C8B-B14F-4D97-AF65-F5344CB8AC3E}">
        <p14:creationId xmlns:p14="http://schemas.microsoft.com/office/powerpoint/2010/main" val="3666133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C2B43-AF50-41DB-A440-952E624DD775}"/>
              </a:ext>
            </a:extLst>
          </p:cNvPr>
          <p:cNvSpPr>
            <a:spLocks noGrp="1"/>
          </p:cNvSpPr>
          <p:nvPr>
            <p:ph type="title"/>
          </p:nvPr>
        </p:nvSpPr>
        <p:spPr/>
        <p:txBody>
          <a:bodyPr/>
          <a:lstStyle/>
          <a:p>
            <a:r>
              <a:rPr lang="en-IN" dirty="0"/>
              <a:t>UNIT -1: ENVIRONMENTAL EDUCATION</a:t>
            </a:r>
          </a:p>
        </p:txBody>
      </p:sp>
      <p:sp>
        <p:nvSpPr>
          <p:cNvPr id="3" name="Content Placeholder 2">
            <a:extLst>
              <a:ext uri="{FF2B5EF4-FFF2-40B4-BE49-F238E27FC236}">
                <a16:creationId xmlns:a16="http://schemas.microsoft.com/office/drawing/2014/main" id="{AA1A974D-9598-4134-A1B3-7A791ED7B596}"/>
              </a:ext>
            </a:extLst>
          </p:cNvPr>
          <p:cNvSpPr>
            <a:spLocks noGrp="1"/>
          </p:cNvSpPr>
          <p:nvPr>
            <p:ph idx="1"/>
          </p:nvPr>
        </p:nvSpPr>
        <p:spPr>
          <a:xfrm>
            <a:off x="1451579" y="2015732"/>
            <a:ext cx="6340699" cy="3450613"/>
          </a:xfrm>
        </p:spPr>
        <p:txBody>
          <a:bodyPr/>
          <a:lstStyle/>
          <a:p>
            <a:r>
              <a:rPr lang="en-IN" dirty="0"/>
              <a:t>Concept and meaning of Environment-Focal aspects of Environmental Education- Goals and Objectives of Environmental Education-Need and Importance of Environmental Education-Core themes of Environmental Education-Scope of Environmental Education</a:t>
            </a:r>
          </a:p>
          <a:p>
            <a:endParaRPr lang="en-IN" dirty="0"/>
          </a:p>
        </p:txBody>
      </p:sp>
      <p:pic>
        <p:nvPicPr>
          <p:cNvPr id="4" name="Picture 6" descr="Our Environment is Our Life | Sadhguru - YouTube">
            <a:extLst>
              <a:ext uri="{FF2B5EF4-FFF2-40B4-BE49-F238E27FC236}">
                <a16:creationId xmlns:a16="http://schemas.microsoft.com/office/drawing/2014/main" id="{78468BB0-2FE2-4E18-B7B7-9E23FFE15E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1571" y="2124271"/>
            <a:ext cx="3108960" cy="2295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785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9FC35-D389-41FD-9BFF-5253A458FF22}"/>
              </a:ext>
            </a:extLst>
          </p:cNvPr>
          <p:cNvSpPr>
            <a:spLocks noGrp="1"/>
          </p:cNvSpPr>
          <p:nvPr>
            <p:ph type="title"/>
          </p:nvPr>
        </p:nvSpPr>
        <p:spPr/>
        <p:txBody>
          <a:bodyPr/>
          <a:lstStyle/>
          <a:p>
            <a:r>
              <a:rPr lang="en-IN" dirty="0"/>
              <a:t>MAN MADE ENVIRONMENT</a:t>
            </a:r>
          </a:p>
        </p:txBody>
      </p:sp>
      <p:sp>
        <p:nvSpPr>
          <p:cNvPr id="3" name="Content Placeholder 2">
            <a:extLst>
              <a:ext uri="{FF2B5EF4-FFF2-40B4-BE49-F238E27FC236}">
                <a16:creationId xmlns:a16="http://schemas.microsoft.com/office/drawing/2014/main" id="{CFEDC2E1-DC45-4965-B850-24A440A2C15D}"/>
              </a:ext>
            </a:extLst>
          </p:cNvPr>
          <p:cNvSpPr>
            <a:spLocks noGrp="1"/>
          </p:cNvSpPr>
          <p:nvPr>
            <p:ph idx="1"/>
          </p:nvPr>
        </p:nvSpPr>
        <p:spPr>
          <a:xfrm>
            <a:off x="1451580" y="2015732"/>
            <a:ext cx="5063741" cy="3450613"/>
          </a:xfrm>
        </p:spPr>
        <p:txBody>
          <a:bodyPr>
            <a:normAutofit/>
          </a:bodyPr>
          <a:lstStyle/>
          <a:p>
            <a:r>
              <a:rPr lang="en-IN" dirty="0"/>
              <a:t>This refers to the artificial environment created by man.Man is using advanced technologies to create an environment suited to him. Man is the potent agent of environmental intervention. Man is able to expand transport facilities, build dams, extend irrigational areas, improved housing facilities, producing and using nuclear, hydroelectric and thermal power etc.</a:t>
            </a:r>
          </a:p>
        </p:txBody>
      </p:sp>
      <p:pic>
        <p:nvPicPr>
          <p:cNvPr id="1026" name="Picture 2" descr="man made environment - france">
            <a:extLst>
              <a:ext uri="{FF2B5EF4-FFF2-40B4-BE49-F238E27FC236}">
                <a16:creationId xmlns:a16="http://schemas.microsoft.com/office/drawing/2014/main" id="{6333ABFF-A720-48ED-8131-5A4465D0BE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321" y="2220351"/>
            <a:ext cx="4539533" cy="3041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868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4F49A-0240-4433-8BA4-D3BC1BA2FF0E}"/>
              </a:ext>
            </a:extLst>
          </p:cNvPr>
          <p:cNvSpPr>
            <a:spLocks noGrp="1"/>
          </p:cNvSpPr>
          <p:nvPr>
            <p:ph type="title"/>
          </p:nvPr>
        </p:nvSpPr>
        <p:spPr/>
        <p:txBody>
          <a:bodyPr/>
          <a:lstStyle/>
          <a:p>
            <a:r>
              <a:rPr lang="en-IN" dirty="0"/>
              <a:t>SOCIAL ENVIRONMENT</a:t>
            </a:r>
          </a:p>
        </p:txBody>
      </p:sp>
      <p:sp>
        <p:nvSpPr>
          <p:cNvPr id="3" name="Content Placeholder 2">
            <a:extLst>
              <a:ext uri="{FF2B5EF4-FFF2-40B4-BE49-F238E27FC236}">
                <a16:creationId xmlns:a16="http://schemas.microsoft.com/office/drawing/2014/main" id="{7156B308-AD0B-4CB1-9CFA-593AA223556C}"/>
              </a:ext>
            </a:extLst>
          </p:cNvPr>
          <p:cNvSpPr>
            <a:spLocks noGrp="1"/>
          </p:cNvSpPr>
          <p:nvPr>
            <p:ph idx="1"/>
          </p:nvPr>
        </p:nvSpPr>
        <p:spPr/>
        <p:txBody>
          <a:bodyPr/>
          <a:lstStyle/>
          <a:p>
            <a:r>
              <a:rPr lang="en-US" dirty="0"/>
              <a:t>Social Environment includes an individual’s social, economic and political condition wherein he lives. The moral, cultural and emotional forces influence the life and nature of individual behavior. </a:t>
            </a:r>
          </a:p>
          <a:p>
            <a:r>
              <a:rPr lang="en-US" dirty="0"/>
              <a:t>Society may be classified into two categories as under:</a:t>
            </a:r>
          </a:p>
          <a:p>
            <a:pPr marL="0" indent="0">
              <a:buNone/>
            </a:pPr>
            <a:r>
              <a:rPr lang="en-US" dirty="0"/>
              <a:t>	(</a:t>
            </a:r>
            <a:r>
              <a:rPr lang="en-US" dirty="0" err="1"/>
              <a:t>i</a:t>
            </a:r>
            <a:r>
              <a:rPr lang="en-US" dirty="0"/>
              <a:t>) An open society is very conductive for the individual development. </a:t>
            </a:r>
          </a:p>
          <a:p>
            <a:pPr marL="0" indent="0">
              <a:buNone/>
            </a:pPr>
            <a:r>
              <a:rPr lang="en-US" dirty="0"/>
              <a:t>	(ii)A closed society is not very conductive for the development.</a:t>
            </a:r>
            <a:endParaRPr lang="en-IN" dirty="0"/>
          </a:p>
        </p:txBody>
      </p:sp>
      <p:pic>
        <p:nvPicPr>
          <p:cNvPr id="2050" name="Picture 2" descr="Social environment may alter sexuality: study.">
            <a:extLst>
              <a:ext uri="{FF2B5EF4-FFF2-40B4-BE49-F238E27FC236}">
                <a16:creationId xmlns:a16="http://schemas.microsoft.com/office/drawing/2014/main" id="{B72858EC-0F5A-4A16-A452-FDD2706A0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7687" y="4224054"/>
            <a:ext cx="3029565" cy="1829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016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A9909-C498-44BF-A7E8-921227DBF124}"/>
              </a:ext>
            </a:extLst>
          </p:cNvPr>
          <p:cNvSpPr>
            <a:spLocks noGrp="1"/>
          </p:cNvSpPr>
          <p:nvPr>
            <p:ph type="title"/>
          </p:nvPr>
        </p:nvSpPr>
        <p:spPr/>
        <p:txBody>
          <a:bodyPr/>
          <a:lstStyle/>
          <a:p>
            <a:r>
              <a:rPr lang="en-IN" dirty="0"/>
              <a:t>PSYCHOLOGICAL ENVIRONMENT</a:t>
            </a:r>
          </a:p>
        </p:txBody>
      </p:sp>
      <p:sp>
        <p:nvSpPr>
          <p:cNvPr id="3" name="Content Placeholder 2">
            <a:extLst>
              <a:ext uri="{FF2B5EF4-FFF2-40B4-BE49-F238E27FC236}">
                <a16:creationId xmlns:a16="http://schemas.microsoft.com/office/drawing/2014/main" id="{F43A1111-95EF-4837-9BB0-4D8287A9324A}"/>
              </a:ext>
            </a:extLst>
          </p:cNvPr>
          <p:cNvSpPr>
            <a:spLocks noGrp="1"/>
          </p:cNvSpPr>
          <p:nvPr>
            <p:ph idx="1"/>
          </p:nvPr>
        </p:nvSpPr>
        <p:spPr/>
        <p:txBody>
          <a:bodyPr/>
          <a:lstStyle/>
          <a:p>
            <a:r>
              <a:rPr lang="en-US" dirty="0"/>
              <a:t>Every individual has his own psychological environment, in which he lives.</a:t>
            </a:r>
          </a:p>
          <a:p>
            <a:r>
              <a:rPr lang="en-US" dirty="0"/>
              <a:t>Kurt Lewin has used the term ‘life space’ for explaining psychological environment. The Psychological environment enables us to understand the personality of an individual.</a:t>
            </a:r>
          </a:p>
          <a:p>
            <a:pPr algn="just"/>
            <a:r>
              <a:rPr lang="en-US" dirty="0"/>
              <a:t>Both the person and his goal form psychological environment. If a person is unable to overcome the barriers, he can either get frustrated or completed to change his goal for a new psychological environment. </a:t>
            </a:r>
          </a:p>
          <a:p>
            <a:pPr algn="just"/>
            <a:r>
              <a:rPr lang="en-US" dirty="0"/>
              <a:t>But adopting this mechanism, the individual is helped in his adjustment to the environment.</a:t>
            </a:r>
            <a:endParaRPr lang="en-IN" dirty="0"/>
          </a:p>
        </p:txBody>
      </p:sp>
    </p:spTree>
    <p:extLst>
      <p:ext uri="{BB962C8B-B14F-4D97-AF65-F5344CB8AC3E}">
        <p14:creationId xmlns:p14="http://schemas.microsoft.com/office/powerpoint/2010/main" val="225377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A8E40C6-E2B3-4105-9891-F77E423F9A72}"/>
              </a:ext>
            </a:extLst>
          </p:cNvPr>
          <p:cNvSpPr>
            <a:spLocks noGrp="1"/>
          </p:cNvSpPr>
          <p:nvPr>
            <p:ph idx="1"/>
          </p:nvPr>
        </p:nvSpPr>
        <p:spPr>
          <a:xfrm>
            <a:off x="1676864" y="4982818"/>
            <a:ext cx="9603275" cy="1464188"/>
          </a:xfrm>
        </p:spPr>
        <p:txBody>
          <a:bodyPr>
            <a:normAutofit/>
          </a:bodyPr>
          <a:lstStyle/>
          <a:p>
            <a:pPr marL="0" indent="0" algn="r">
              <a:buNone/>
            </a:pPr>
            <a:r>
              <a:rPr lang="en-IN" sz="7200" dirty="0"/>
              <a:t>THANK YOU</a:t>
            </a:r>
          </a:p>
        </p:txBody>
      </p:sp>
    </p:spTree>
    <p:extLst>
      <p:ext uri="{BB962C8B-B14F-4D97-AF65-F5344CB8AC3E}">
        <p14:creationId xmlns:p14="http://schemas.microsoft.com/office/powerpoint/2010/main" val="434788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D840C-AAB5-41A2-9AFA-164B716E8AD4}"/>
              </a:ext>
            </a:extLst>
          </p:cNvPr>
          <p:cNvSpPr>
            <a:spLocks noGrp="1"/>
          </p:cNvSpPr>
          <p:nvPr>
            <p:ph type="title"/>
          </p:nvPr>
        </p:nvSpPr>
        <p:spPr/>
        <p:txBody>
          <a:bodyPr/>
          <a:lstStyle/>
          <a:p>
            <a:r>
              <a:rPr lang="en-IN" dirty="0"/>
              <a:t>INTRODUCTION OF ENVIRONMENTAL EDUCATION</a:t>
            </a:r>
          </a:p>
        </p:txBody>
      </p:sp>
      <p:sp>
        <p:nvSpPr>
          <p:cNvPr id="3" name="Content Placeholder 2">
            <a:extLst>
              <a:ext uri="{FF2B5EF4-FFF2-40B4-BE49-F238E27FC236}">
                <a16:creationId xmlns:a16="http://schemas.microsoft.com/office/drawing/2014/main" id="{5A4C4BF8-0D80-468F-8293-2E33A7D5C945}"/>
              </a:ext>
            </a:extLst>
          </p:cNvPr>
          <p:cNvSpPr>
            <a:spLocks noGrp="1"/>
          </p:cNvSpPr>
          <p:nvPr>
            <p:ph idx="1"/>
          </p:nvPr>
        </p:nvSpPr>
        <p:spPr/>
        <p:txBody>
          <a:bodyPr>
            <a:normAutofit/>
          </a:bodyPr>
          <a:lstStyle/>
          <a:p>
            <a:r>
              <a:rPr lang="en-IN" dirty="0"/>
              <a:t>Due to man’s interaction with nature on a large scale ,the balance of nature has been upset and environmental degradation has occurred in most parts of the world, because of environmental pollution, over exploitation of natural resources etc.</a:t>
            </a:r>
          </a:p>
          <a:p>
            <a:r>
              <a:rPr lang="en-IN" dirty="0"/>
              <a:t>It has posed a great danger threatening the  existence of man, plants  and animals on the earth. </a:t>
            </a:r>
          </a:p>
          <a:p>
            <a:r>
              <a:rPr lang="en-IN" dirty="0"/>
              <a:t>So there is a need to increase awareness  and understanding of those environments and man’s impact on them and find out the effective ways and means to manage them. To achieve the above goal, Environmental Education is the need of the day.</a:t>
            </a:r>
          </a:p>
        </p:txBody>
      </p:sp>
    </p:spTree>
    <p:extLst>
      <p:ext uri="{BB962C8B-B14F-4D97-AF65-F5344CB8AC3E}">
        <p14:creationId xmlns:p14="http://schemas.microsoft.com/office/powerpoint/2010/main" val="1481873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3AAFE-E08E-4E01-8204-FF90482D7E14}"/>
              </a:ext>
            </a:extLst>
          </p:cNvPr>
          <p:cNvSpPr>
            <a:spLocks noGrp="1"/>
          </p:cNvSpPr>
          <p:nvPr>
            <p:ph type="title"/>
          </p:nvPr>
        </p:nvSpPr>
        <p:spPr/>
        <p:txBody>
          <a:bodyPr/>
          <a:lstStyle/>
          <a:p>
            <a:r>
              <a:rPr lang="en-IN" dirty="0"/>
              <a:t>MEANING OF ENVIRONMENT</a:t>
            </a:r>
          </a:p>
        </p:txBody>
      </p:sp>
      <p:sp>
        <p:nvSpPr>
          <p:cNvPr id="3" name="Content Placeholder 2">
            <a:extLst>
              <a:ext uri="{FF2B5EF4-FFF2-40B4-BE49-F238E27FC236}">
                <a16:creationId xmlns:a16="http://schemas.microsoft.com/office/drawing/2014/main" id="{169015E7-35DA-44DD-AAFD-390620AAF3C4}"/>
              </a:ext>
            </a:extLst>
          </p:cNvPr>
          <p:cNvSpPr>
            <a:spLocks noGrp="1"/>
          </p:cNvSpPr>
          <p:nvPr>
            <p:ph idx="1"/>
          </p:nvPr>
        </p:nvSpPr>
        <p:spPr/>
        <p:txBody>
          <a:bodyPr>
            <a:normAutofit/>
          </a:bodyPr>
          <a:lstStyle/>
          <a:p>
            <a:r>
              <a:rPr lang="en-US" altLang="en-US" dirty="0"/>
              <a:t>A. Goudie(1984) in his book "The Nature of the Environment” has taken environment as the representative of physical components of the earth wherein man is an important factor affecting the environment”. </a:t>
            </a:r>
            <a:r>
              <a:rPr lang="en-US" dirty="0"/>
              <a:t>Literary environment means the surrounding external conditions influencing development or growth of people, animal or plants; living or working conditions etc. This involves three questions: </a:t>
            </a:r>
          </a:p>
          <a:p>
            <a:pPr marL="0" indent="0">
              <a:buNone/>
            </a:pPr>
            <a:r>
              <a:rPr lang="en-US" dirty="0"/>
              <a:t>	1. What is Surrounded? ,- living beings in general and man in particular.</a:t>
            </a:r>
          </a:p>
          <a:p>
            <a:pPr marL="0" indent="0">
              <a:buNone/>
            </a:pPr>
            <a:r>
              <a:rPr lang="en-US" dirty="0"/>
              <a:t>	2. By what Surrounded ?-The physical attributes</a:t>
            </a:r>
          </a:p>
          <a:p>
            <a:pPr marL="0" indent="0">
              <a:buNone/>
            </a:pPr>
            <a:r>
              <a:rPr lang="en-IN" dirty="0"/>
              <a:t>	3.</a:t>
            </a:r>
            <a:r>
              <a:rPr lang="en-US" dirty="0"/>
              <a:t> Where Surrounded?-The space or habitat. </a:t>
            </a:r>
            <a:endParaRPr lang="en-IN" dirty="0"/>
          </a:p>
        </p:txBody>
      </p:sp>
      <p:pic>
        <p:nvPicPr>
          <p:cNvPr id="7170" name="Picture 2" descr="Question mark PNG">
            <a:extLst>
              <a:ext uri="{FF2B5EF4-FFF2-40B4-BE49-F238E27FC236}">
                <a16:creationId xmlns:a16="http://schemas.microsoft.com/office/drawing/2014/main" id="{8EFE730B-08E1-4F8E-BFA9-0407B7BA14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0756" y="3538331"/>
            <a:ext cx="1644098" cy="2192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615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F92BA-03E9-4C5C-B07B-DEEB07B06E69}"/>
              </a:ext>
            </a:extLst>
          </p:cNvPr>
          <p:cNvSpPr>
            <a:spLocks noGrp="1"/>
          </p:cNvSpPr>
          <p:nvPr>
            <p:ph type="title"/>
          </p:nvPr>
        </p:nvSpPr>
        <p:spPr/>
        <p:txBody>
          <a:bodyPr/>
          <a:lstStyle/>
          <a:p>
            <a:r>
              <a:rPr lang="en-IN" dirty="0"/>
              <a:t>DEFINITION OF ENVIRONMENT</a:t>
            </a:r>
          </a:p>
        </p:txBody>
      </p:sp>
      <p:sp>
        <p:nvSpPr>
          <p:cNvPr id="3" name="Content Placeholder 2">
            <a:extLst>
              <a:ext uri="{FF2B5EF4-FFF2-40B4-BE49-F238E27FC236}">
                <a16:creationId xmlns:a16="http://schemas.microsoft.com/office/drawing/2014/main" id="{42F50008-CF08-475E-8D83-BFB28CAC9C7A}"/>
              </a:ext>
            </a:extLst>
          </p:cNvPr>
          <p:cNvSpPr>
            <a:spLocks noGrp="1"/>
          </p:cNvSpPr>
          <p:nvPr>
            <p:ph idx="1"/>
          </p:nvPr>
        </p:nvSpPr>
        <p:spPr/>
        <p:txBody>
          <a:bodyPr>
            <a:normAutofit fontScale="92500" lnSpcReduction="20000"/>
          </a:bodyPr>
          <a:lstStyle/>
          <a:p>
            <a:r>
              <a:rPr lang="en-US" dirty="0"/>
              <a:t>‘A person’s environment consists of the sum total of the stimulation which he receives from his conception until his death.’</a:t>
            </a:r>
          </a:p>
          <a:p>
            <a:pPr marL="0" indent="0">
              <a:buNone/>
            </a:pPr>
            <a:r>
              <a:rPr lang="en-US" dirty="0"/>
              <a:t>									-Boring</a:t>
            </a:r>
          </a:p>
          <a:p>
            <a:r>
              <a:rPr lang="en-US" dirty="0"/>
              <a:t>‘The term environment is used to describe, in the aggregate, all the external forces, influences and conditions, which affect the life, nature, </a:t>
            </a:r>
            <a:r>
              <a:rPr lang="en-US" dirty="0" err="1"/>
              <a:t>behaviour</a:t>
            </a:r>
            <a:r>
              <a:rPr lang="en-US" dirty="0"/>
              <a:t> and the growth, development and maturity of living organisms.’ 							                                      								-Douglas and Holland</a:t>
            </a:r>
          </a:p>
          <a:p>
            <a:r>
              <a:rPr lang="en-IN" dirty="0"/>
              <a:t>Environment is an external force which influences us.</a:t>
            </a:r>
          </a:p>
          <a:p>
            <a:pPr marL="0" indent="0">
              <a:buNone/>
            </a:pPr>
            <a:r>
              <a:rPr lang="en-IN" sz="2100" dirty="0"/>
              <a:t>									-</a:t>
            </a:r>
            <a:r>
              <a:rPr lang="en-IN" sz="2100" dirty="0" err="1"/>
              <a:t>E.J.Ross</a:t>
            </a:r>
            <a:endParaRPr lang="en-IN" sz="2100" dirty="0"/>
          </a:p>
          <a:p>
            <a:endParaRPr lang="en-IN" dirty="0"/>
          </a:p>
        </p:txBody>
      </p:sp>
    </p:spTree>
    <p:extLst>
      <p:ext uri="{BB962C8B-B14F-4D97-AF65-F5344CB8AC3E}">
        <p14:creationId xmlns:p14="http://schemas.microsoft.com/office/powerpoint/2010/main" val="1339343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1632A-D0EA-4F1B-9F84-DF7E7A4466CC}"/>
              </a:ext>
            </a:extLst>
          </p:cNvPr>
          <p:cNvSpPr>
            <a:spLocks noGrp="1"/>
          </p:cNvSpPr>
          <p:nvPr>
            <p:ph type="title"/>
          </p:nvPr>
        </p:nvSpPr>
        <p:spPr/>
        <p:txBody>
          <a:bodyPr/>
          <a:lstStyle/>
          <a:p>
            <a:r>
              <a:rPr lang="en-IN" dirty="0"/>
              <a:t>TYPES OF ENVIRONMENT</a:t>
            </a:r>
          </a:p>
        </p:txBody>
      </p:sp>
      <p:sp>
        <p:nvSpPr>
          <p:cNvPr id="3" name="Content Placeholder 2">
            <a:extLst>
              <a:ext uri="{FF2B5EF4-FFF2-40B4-BE49-F238E27FC236}">
                <a16:creationId xmlns:a16="http://schemas.microsoft.com/office/drawing/2014/main" id="{1F596338-F8FC-42C5-9235-DFF24A2C1A50}"/>
              </a:ext>
            </a:extLst>
          </p:cNvPr>
          <p:cNvSpPr>
            <a:spLocks noGrp="1"/>
          </p:cNvSpPr>
          <p:nvPr>
            <p:ph idx="1"/>
          </p:nvPr>
        </p:nvSpPr>
        <p:spPr>
          <a:xfrm>
            <a:off x="1451580" y="2015732"/>
            <a:ext cx="5041986" cy="3450613"/>
          </a:xfrm>
        </p:spPr>
        <p:txBody>
          <a:bodyPr/>
          <a:lstStyle/>
          <a:p>
            <a:r>
              <a:rPr lang="en-IN" dirty="0"/>
              <a:t>There are four types of environment such as</a:t>
            </a:r>
          </a:p>
          <a:p>
            <a:pPr lvl="1"/>
            <a:r>
              <a:rPr lang="en-IN" dirty="0"/>
              <a:t>Natural Environment</a:t>
            </a:r>
          </a:p>
          <a:p>
            <a:pPr lvl="1"/>
            <a:r>
              <a:rPr lang="en-IN" dirty="0"/>
              <a:t>Man made Environment</a:t>
            </a:r>
          </a:p>
          <a:p>
            <a:pPr lvl="1"/>
            <a:r>
              <a:rPr lang="en-IN" dirty="0"/>
              <a:t>Social Environment</a:t>
            </a:r>
          </a:p>
          <a:p>
            <a:pPr lvl="1"/>
            <a:r>
              <a:rPr lang="en-IN" dirty="0"/>
              <a:t>Psychological Environment</a:t>
            </a:r>
          </a:p>
          <a:p>
            <a:endParaRPr lang="en-IN" dirty="0"/>
          </a:p>
          <a:p>
            <a:endParaRPr lang="en-IN" dirty="0"/>
          </a:p>
        </p:txBody>
      </p:sp>
      <p:pic>
        <p:nvPicPr>
          <p:cNvPr id="8194" name="Picture 2" descr="What is environment and importance of the environment | Trend">
            <a:extLst>
              <a:ext uri="{FF2B5EF4-FFF2-40B4-BE49-F238E27FC236}">
                <a16:creationId xmlns:a16="http://schemas.microsoft.com/office/drawing/2014/main" id="{A4F9092C-6881-40A3-8749-DF481CB3E5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4854" y="2146747"/>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907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1E804-C8DD-4701-9FF0-C396C7F27A3C}"/>
              </a:ext>
            </a:extLst>
          </p:cNvPr>
          <p:cNvSpPr>
            <a:spLocks noGrp="1"/>
          </p:cNvSpPr>
          <p:nvPr>
            <p:ph type="title"/>
          </p:nvPr>
        </p:nvSpPr>
        <p:spPr/>
        <p:txBody>
          <a:bodyPr/>
          <a:lstStyle/>
          <a:p>
            <a:r>
              <a:rPr lang="en-IN" dirty="0"/>
              <a:t>NATURAL ENVIRONMENT</a:t>
            </a:r>
          </a:p>
        </p:txBody>
      </p:sp>
      <p:sp>
        <p:nvSpPr>
          <p:cNvPr id="3" name="Content Placeholder 2">
            <a:extLst>
              <a:ext uri="{FF2B5EF4-FFF2-40B4-BE49-F238E27FC236}">
                <a16:creationId xmlns:a16="http://schemas.microsoft.com/office/drawing/2014/main" id="{D7FC0885-D0C4-4FE8-8EE4-C9B9AE4F0A71}"/>
              </a:ext>
            </a:extLst>
          </p:cNvPr>
          <p:cNvSpPr>
            <a:spLocks noGrp="1"/>
          </p:cNvSpPr>
          <p:nvPr>
            <p:ph idx="1"/>
          </p:nvPr>
        </p:nvSpPr>
        <p:spPr/>
        <p:txBody>
          <a:bodyPr>
            <a:normAutofit/>
          </a:bodyPr>
          <a:lstStyle/>
          <a:p>
            <a:r>
              <a:rPr lang="en-US" i="0" dirty="0">
                <a:effectLst/>
                <a:latin typeface="Arial" panose="020B0604020202020204" pitchFamily="34" charset="0"/>
              </a:rPr>
              <a:t>The natural environment encompasses all </a:t>
            </a:r>
            <a:r>
              <a:rPr lang="en-US" i="0" strike="noStrike" dirty="0">
                <a:effectLst/>
                <a:latin typeface="Arial" panose="020B0604020202020204" pitchFamily="34" charset="0"/>
                <a:hlinkClick r:id="rId2" tooltip="Life">
                  <a:extLst>
                    <a:ext uri="{A12FA001-AC4F-418D-AE19-62706E023703}">
                      <ahyp:hlinkClr xmlns:ahyp="http://schemas.microsoft.com/office/drawing/2018/hyperlinkcolor" val="tx"/>
                    </a:ext>
                  </a:extLst>
                </a:hlinkClick>
              </a:rPr>
              <a:t>living</a:t>
            </a:r>
            <a:r>
              <a:rPr lang="en-US" i="0" dirty="0">
                <a:effectLst/>
                <a:latin typeface="Arial" panose="020B0604020202020204" pitchFamily="34" charset="0"/>
              </a:rPr>
              <a:t> and non-living things occurring </a:t>
            </a:r>
            <a:r>
              <a:rPr lang="en-US" i="0" strike="noStrike" dirty="0">
                <a:effectLst/>
                <a:latin typeface="Arial" panose="020B0604020202020204" pitchFamily="34" charset="0"/>
                <a:hlinkClick r:id="rId3" tooltip="Nature">
                  <a:extLst>
                    <a:ext uri="{A12FA001-AC4F-418D-AE19-62706E023703}">
                      <ahyp:hlinkClr xmlns:ahyp="http://schemas.microsoft.com/office/drawing/2018/hyperlinkcolor" val="tx"/>
                    </a:ext>
                  </a:extLst>
                </a:hlinkClick>
              </a:rPr>
              <a:t>naturally</a:t>
            </a:r>
            <a:r>
              <a:rPr lang="en-US" i="0" dirty="0">
                <a:effectLst/>
                <a:latin typeface="Arial" panose="020B0604020202020204" pitchFamily="34" charset="0"/>
              </a:rPr>
              <a:t>.</a:t>
            </a:r>
          </a:p>
          <a:p>
            <a:r>
              <a:rPr lang="en-US" dirty="0"/>
              <a:t>Natural environment operates through self regulating mechanism i.e., any change in natural ecosystem brought about by natural process is counter balanced by changes in the other component of the environment. </a:t>
            </a:r>
          </a:p>
          <a:p>
            <a:r>
              <a:rPr lang="en-US" dirty="0"/>
              <a:t>This mechanism is known as homeostatic environment. Thus, there exists a reciprocal relationship among various components of the environment. These components are water, air, noise, soil, forest, wild life, flora and fauna etc. </a:t>
            </a:r>
            <a:endParaRPr lang="en-IN" dirty="0"/>
          </a:p>
        </p:txBody>
      </p:sp>
    </p:spTree>
    <p:extLst>
      <p:ext uri="{BB962C8B-B14F-4D97-AF65-F5344CB8AC3E}">
        <p14:creationId xmlns:p14="http://schemas.microsoft.com/office/powerpoint/2010/main" val="212074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D4E9D-1715-42E9-9ADC-D5F625737D84}"/>
              </a:ext>
            </a:extLst>
          </p:cNvPr>
          <p:cNvSpPr>
            <a:spLocks noGrp="1"/>
          </p:cNvSpPr>
          <p:nvPr>
            <p:ph type="title"/>
          </p:nvPr>
        </p:nvSpPr>
        <p:spPr/>
        <p:txBody>
          <a:bodyPr/>
          <a:lstStyle/>
          <a:p>
            <a:r>
              <a:rPr lang="en-IN" dirty="0"/>
              <a:t>CLASSIFICATION OF NATURAL ENVIRONMENT</a:t>
            </a:r>
          </a:p>
        </p:txBody>
      </p:sp>
      <p:sp>
        <p:nvSpPr>
          <p:cNvPr id="3" name="Content Placeholder 2">
            <a:extLst>
              <a:ext uri="{FF2B5EF4-FFF2-40B4-BE49-F238E27FC236}">
                <a16:creationId xmlns:a16="http://schemas.microsoft.com/office/drawing/2014/main" id="{38835531-1021-4D52-BC21-3AB41A3F5D14}"/>
              </a:ext>
            </a:extLst>
          </p:cNvPr>
          <p:cNvSpPr>
            <a:spLocks noGrp="1"/>
          </p:cNvSpPr>
          <p:nvPr>
            <p:ph idx="1"/>
          </p:nvPr>
        </p:nvSpPr>
        <p:spPr>
          <a:xfrm>
            <a:off x="1451579" y="2015732"/>
            <a:ext cx="4922717" cy="3450613"/>
          </a:xfrm>
        </p:spPr>
        <p:txBody>
          <a:bodyPr/>
          <a:lstStyle/>
          <a:p>
            <a:r>
              <a:rPr lang="en-IN" dirty="0"/>
              <a:t>The Natural environment is classified into </a:t>
            </a:r>
          </a:p>
          <a:p>
            <a:pPr lvl="1"/>
            <a:r>
              <a:rPr lang="en-IN" dirty="0"/>
              <a:t>Biotic or living component</a:t>
            </a:r>
          </a:p>
          <a:p>
            <a:pPr lvl="1"/>
            <a:r>
              <a:rPr lang="en-IN" dirty="0"/>
              <a:t>Abiotic or Physical component</a:t>
            </a:r>
          </a:p>
        </p:txBody>
      </p:sp>
      <p:pic>
        <p:nvPicPr>
          <p:cNvPr id="5124" name="Picture 4" descr="What is the difference between biotic and abiotic factors with ...">
            <a:extLst>
              <a:ext uri="{FF2B5EF4-FFF2-40B4-BE49-F238E27FC236}">
                <a16:creationId xmlns:a16="http://schemas.microsoft.com/office/drawing/2014/main" id="{0C580AA6-7340-4825-8638-20FA7A7089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1084" y="2015732"/>
            <a:ext cx="4483770" cy="2781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123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7DC0F-7172-481B-B7B6-978BFA94C0BB}"/>
              </a:ext>
            </a:extLst>
          </p:cNvPr>
          <p:cNvSpPr>
            <a:spLocks noGrp="1"/>
          </p:cNvSpPr>
          <p:nvPr>
            <p:ph type="title"/>
          </p:nvPr>
        </p:nvSpPr>
        <p:spPr/>
        <p:txBody>
          <a:bodyPr/>
          <a:lstStyle/>
          <a:p>
            <a:r>
              <a:rPr lang="en-IN" dirty="0"/>
              <a:t>BIOTIC COMPONENTS</a:t>
            </a:r>
          </a:p>
        </p:txBody>
      </p:sp>
      <p:sp>
        <p:nvSpPr>
          <p:cNvPr id="3" name="Content Placeholder 2">
            <a:extLst>
              <a:ext uri="{FF2B5EF4-FFF2-40B4-BE49-F238E27FC236}">
                <a16:creationId xmlns:a16="http://schemas.microsoft.com/office/drawing/2014/main" id="{77409A6F-A4D7-4374-8071-7760331A561C}"/>
              </a:ext>
            </a:extLst>
          </p:cNvPr>
          <p:cNvSpPr>
            <a:spLocks noGrp="1"/>
          </p:cNvSpPr>
          <p:nvPr>
            <p:ph idx="1"/>
          </p:nvPr>
        </p:nvSpPr>
        <p:spPr/>
        <p:txBody>
          <a:bodyPr/>
          <a:lstStyle/>
          <a:p>
            <a:r>
              <a:rPr lang="en-US" b="0" i="0" dirty="0">
                <a:effectLst/>
              </a:rPr>
              <a:t>The living components of an ecosystem are called the biotic components. </a:t>
            </a:r>
          </a:p>
          <a:p>
            <a:r>
              <a:rPr lang="en-IN" dirty="0"/>
              <a:t>The biotic components are classified into</a:t>
            </a:r>
          </a:p>
          <a:p>
            <a:pPr lvl="1"/>
            <a:r>
              <a:rPr lang="en-IN" dirty="0"/>
              <a:t>Flora- It consists of plants, grass, bushes, forests etc which do not have the ability to move’.</a:t>
            </a:r>
          </a:p>
          <a:p>
            <a:pPr lvl="1"/>
            <a:r>
              <a:rPr lang="en-IN" dirty="0"/>
              <a:t>Fauna- It consists of animals, birds, reptiles, etc. These organisms have the ability to move from place to place.</a:t>
            </a:r>
          </a:p>
          <a:p>
            <a:pPr lvl="1"/>
            <a:r>
              <a:rPr lang="en-IN" dirty="0"/>
              <a:t>Micro organisms- It consists of bacteria, virus, algae, fungi and protozoa.</a:t>
            </a:r>
          </a:p>
          <a:p>
            <a:endParaRPr lang="en-IN" dirty="0"/>
          </a:p>
        </p:txBody>
      </p:sp>
    </p:spTree>
    <p:extLst>
      <p:ext uri="{BB962C8B-B14F-4D97-AF65-F5344CB8AC3E}">
        <p14:creationId xmlns:p14="http://schemas.microsoft.com/office/powerpoint/2010/main" val="388189879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319</TotalTime>
  <Words>1877</Words>
  <Application>Microsoft Office PowerPoint</Application>
  <PresentationFormat>Widescreen</PresentationFormat>
  <Paragraphs>106</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Gill Sans MT</vt:lpstr>
      <vt:lpstr>Ubuntu</vt:lpstr>
      <vt:lpstr>Gallery</vt:lpstr>
      <vt:lpstr>INTRODUCTION TO   ENVIRONMENTAL EDUCATION</vt:lpstr>
      <vt:lpstr>UNIT -1: ENVIRONMENTAL EDUCATION</vt:lpstr>
      <vt:lpstr>INTRODUCTION OF ENVIRONMENTAL EDUCATION</vt:lpstr>
      <vt:lpstr>MEANING OF ENVIRONMENT</vt:lpstr>
      <vt:lpstr>DEFINITION OF ENVIRONMENT</vt:lpstr>
      <vt:lpstr>TYPES OF ENVIRONMENT</vt:lpstr>
      <vt:lpstr>NATURAL ENVIRONMENT</vt:lpstr>
      <vt:lpstr>CLASSIFICATION OF NATURAL ENVIRONMENT</vt:lpstr>
      <vt:lpstr>BIOTIC COMPONENTS</vt:lpstr>
      <vt:lpstr>ABIOTIC COMPONENTS</vt:lpstr>
      <vt:lpstr>LITHOSPHERE</vt:lpstr>
      <vt:lpstr>HYDROSPHERE</vt:lpstr>
      <vt:lpstr>ATMOSPHERE</vt:lpstr>
      <vt:lpstr>TROPOSPHERE</vt:lpstr>
      <vt:lpstr>STRATOSPHERE</vt:lpstr>
      <vt:lpstr>MESOSPHERE   </vt:lpstr>
      <vt:lpstr>THERMOSPHERE</vt:lpstr>
      <vt:lpstr>EXOSPHERE</vt:lpstr>
      <vt:lpstr>BIOSPHERE</vt:lpstr>
      <vt:lpstr>MAN MADE ENVIRONMENT</vt:lpstr>
      <vt:lpstr>SOCIAL ENVIRONMENT</vt:lpstr>
      <vt:lpstr>PSYCHOLOGICAL ENVIRONMENT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Venkat Subramaniam</dc:creator>
  <cp:lastModifiedBy>Arun</cp:lastModifiedBy>
  <cp:revision>44</cp:revision>
  <dcterms:created xsi:type="dcterms:W3CDTF">2020-08-02T13:53:24Z</dcterms:created>
  <dcterms:modified xsi:type="dcterms:W3CDTF">2020-08-02T23:39:17Z</dcterms:modified>
</cp:coreProperties>
</file>